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63"/>
  </p:notesMasterIdLst>
  <p:handoutMasterIdLst>
    <p:handoutMasterId r:id="rId64"/>
  </p:handoutMasterIdLst>
  <p:sldIdLst>
    <p:sldId id="1651" r:id="rId2"/>
    <p:sldId id="1792" r:id="rId3"/>
    <p:sldId id="1653" r:id="rId4"/>
    <p:sldId id="1506" r:id="rId5"/>
    <p:sldId id="1765" r:id="rId6"/>
    <p:sldId id="1505" r:id="rId7"/>
    <p:sldId id="1509" r:id="rId8"/>
    <p:sldId id="1507" r:id="rId9"/>
    <p:sldId id="1511" r:id="rId10"/>
    <p:sldId id="1512" r:id="rId11"/>
    <p:sldId id="1554" r:id="rId12"/>
    <p:sldId id="1474" r:id="rId13"/>
    <p:sldId id="1548" r:id="rId14"/>
    <p:sldId id="1741" r:id="rId15"/>
    <p:sldId id="1793" r:id="rId16"/>
    <p:sldId id="1742" r:id="rId17"/>
    <p:sldId id="1743" r:id="rId18"/>
    <p:sldId id="1749" r:id="rId19"/>
    <p:sldId id="1750" r:id="rId20"/>
    <p:sldId id="1751" r:id="rId21"/>
    <p:sldId id="1499" r:id="rId22"/>
    <p:sldId id="1761" r:id="rId23"/>
    <p:sldId id="1763" r:id="rId24"/>
    <p:sldId id="1510" r:id="rId25"/>
    <p:sldId id="1514" r:id="rId26"/>
    <p:sldId id="1515" r:id="rId27"/>
    <p:sldId id="1789" r:id="rId28"/>
    <p:sldId id="1791" r:id="rId29"/>
    <p:sldId id="1790" r:id="rId30"/>
    <p:sldId id="1759" r:id="rId31"/>
    <p:sldId id="1517" r:id="rId32"/>
    <p:sldId id="1518" r:id="rId33"/>
    <p:sldId id="1519" r:id="rId34"/>
    <p:sldId id="1520" r:id="rId35"/>
    <p:sldId id="1521" r:id="rId36"/>
    <p:sldId id="1522" r:id="rId37"/>
    <p:sldId id="1524" r:id="rId38"/>
    <p:sldId id="1525" r:id="rId39"/>
    <p:sldId id="1526" r:id="rId40"/>
    <p:sldId id="1527" r:id="rId41"/>
    <p:sldId id="1528" r:id="rId42"/>
    <p:sldId id="1529" r:id="rId43"/>
    <p:sldId id="1530" r:id="rId44"/>
    <p:sldId id="1531" r:id="rId45"/>
    <p:sldId id="1532" r:id="rId46"/>
    <p:sldId id="1533" r:id="rId47"/>
    <p:sldId id="1513" r:id="rId48"/>
    <p:sldId id="1535" r:id="rId49"/>
    <p:sldId id="1536" r:id="rId50"/>
    <p:sldId id="1537" r:id="rId51"/>
    <p:sldId id="1539" r:id="rId52"/>
    <p:sldId id="1557" r:id="rId53"/>
    <p:sldId id="1541" r:id="rId54"/>
    <p:sldId id="1542" r:id="rId55"/>
    <p:sldId id="1543" r:id="rId56"/>
    <p:sldId id="1764" r:id="rId57"/>
    <p:sldId id="1544" r:id="rId58"/>
    <p:sldId id="1545" r:id="rId59"/>
    <p:sldId id="1546" r:id="rId60"/>
    <p:sldId id="1538" r:id="rId61"/>
    <p:sldId id="1760" r:id="rId62"/>
  </p:sldIdLst>
  <p:sldSz cx="9144000" cy="5143500" type="screen16x9"/>
  <p:notesSz cx="6858000" cy="994568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060"/>
    <a:srgbClr val="9EA7AE"/>
    <a:srgbClr val="233C7D"/>
    <a:srgbClr val="EB6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4719"/>
  </p:normalViewPr>
  <p:slideViewPr>
    <p:cSldViewPr snapToGrid="0" snapToObjects="1">
      <p:cViewPr varScale="1">
        <p:scale>
          <a:sx n="202" d="100"/>
          <a:sy n="202" d="100"/>
        </p:scale>
        <p:origin x="152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F17AE-A8D7-6A40-9397-C87B32B117E6}" type="datetimeFigureOut">
              <a:rPr lang="de-DE" smtClean="0"/>
              <a:t>27.08.24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C2ACA-BE9B-7741-BB48-EAE5352CD1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919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85BBA-42BA-4C08-8818-CEE70D52723C}" type="datetimeFigureOut">
              <a:rPr lang="de-DE" smtClean="0"/>
              <a:t>27.08.24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F32FD-6E71-4C66-8FE1-5CCD608CB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62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388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33BDF-631D-995A-1F21-994E29B9A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C4D557B-606C-E651-2BB6-994FE7775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9D6784-E68E-C470-960F-16D9A82C0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AFB9CE-62A3-9BA1-6C86-0FAD552D6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628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938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044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759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694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Anbei die Definition der Heißarbeiten bzw. der Arbeiten mit Zünd- und/oder Brandgefahr bei den verschiedenen Gesellschaften.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724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430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390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319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FC127-7E09-0F70-D805-FDF33D1DD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2758C1-6838-0210-8C65-8D22EF9AA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77B184-B461-1DE3-B2BE-EF1D6DC53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DED25F-5E90-1207-15EE-F9259BF33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46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930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F949-2701-FC55-EFE8-298552689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3812A2C-B092-2F4A-E5BF-BBA09FE27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EB33CF9-F4CB-8851-6B41-82E7D14DA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EB1B98-B4AF-D6D3-4A96-E5D9897EF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6371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565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095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292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800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3620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226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03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953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35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721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659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4515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7866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1173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0150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- Hinweis auf LOTO-Prinzip „Isolieren von Energie entfällt hier, da</a:t>
            </a:r>
            <a:r>
              <a:rPr lang="de-DE" baseline="0"/>
              <a:t> „Elektroarbeiten“ und „Arbeiten an Anlagen mit Gasen“ bereits beim Ankreuzen einer evtl. erforderlichen PTW erfasst werden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8998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7129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-</a:t>
            </a:r>
            <a:r>
              <a:rPr lang="de-DE" baseline="0"/>
              <a:t> Letzte Spalte dient zum „Abhaken“, als Nachweis, dass eine vorausgefüllten JHA vor den Arbeiten überprüft wurde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8128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Unterschriften auf altem</a:t>
            </a:r>
            <a:r>
              <a:rPr lang="de-DE" baseline="0"/>
              <a:t> Formular an verschiedenen Stellen: Aussteller oben, Ausführender unten</a:t>
            </a:r>
          </a:p>
          <a:p>
            <a:pPr marL="171450" indent="-171450">
              <a:buFontTx/>
              <a:buChar char="-"/>
            </a:pPr>
            <a:r>
              <a:rPr lang="de-DE" baseline="0"/>
              <a:t>Unterschrift durch den Permit-Issuer nicht bei allen Gesellschaften erforderlich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674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5070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339D0-2FDB-D9E4-C890-AB1ACA118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780CA20-88C1-28FF-9C2C-C44C96783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AB7E54-C574-6443-CDE7-6645D2661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46EBE6-947C-74A7-A9D2-BCB9CFE4E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9644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692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9424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Tonspur:</a:t>
            </a:r>
            <a:r>
              <a:rPr lang="de-DE" baseline="0"/>
              <a:t> Wir wollen keine Selbstverständlichkeiten immer wieder aufschreiben, wir wollen, dass die JHA einen Mehrwert für die Mitarbeiter auf den Tankstellen bildet! </a:t>
            </a:r>
          </a:p>
          <a:p>
            <a:r>
              <a:rPr lang="de-DE" baseline="0"/>
              <a:t>Daher JHA nicht planlos füllen, sondern wirklich präzise arbeiten!  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557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Das „Arbeiten mit der JHA“ ist mit dem Erstellen</a:t>
            </a:r>
            <a:r>
              <a:rPr lang="de-DE" baseline="0"/>
              <a:t>, dass auf den vorherigen Seiten beschrieben wurde, noch nicht beendet,</a:t>
            </a:r>
          </a:p>
          <a:p>
            <a:r>
              <a:rPr lang="de-DE" baseline="0"/>
              <a:t>sondern das JHA begleitet die gesamten Arbeiten. Es entsteht ein Regelkreislauf, s. nächste Seite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3307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3052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4637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8403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6968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2146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hier angekreuzten Arbeiten müssen gleich denen lauten wie auf der JHA.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904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2BB8C-BCC6-8CD1-9D49-0EDAFDF03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EE473FA-513E-3AF6-619C-FCFE2E09C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86427F-D2B3-EB56-DE1A-1A3F6BD62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CBF576-4DCB-9D5A-5A09-346A72C92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323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386AA-7403-82C9-6EAE-A5334BED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D2FD177-0B5F-3029-4492-F209D80EA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CEF2602-D27C-BCFB-B7F5-AAF7B8353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B17AE1-F469-2CA6-2813-35919163F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8135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2489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2755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LOTO-Prinzip „Isolieren von Energie“ bei </a:t>
            </a:r>
            <a:r>
              <a:rPr lang="de-DE" baseline="0"/>
              <a:t>„Elektroarbeiten“ und „Arbeiten an Anlagen mit Gasen“ 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087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944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95166-1AD9-1E99-6EED-417976DA1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A9421BD-9F3B-D7B9-9ACA-CB2D6051A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E09E67C-EDE2-2FD7-A030-B32BF6B4B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GBU muss </a:t>
            </a:r>
            <a:r>
              <a:rPr lang="de-DE">
                <a:solidFill>
                  <a:schemeClr val="accent2">
                    <a:lumMod val="75000"/>
                  </a:schemeClr>
                </a:solidFill>
              </a:rPr>
              <a:t>unabhängig von der Anzahl der Mitarbeiterinnen und Mitarbeiter im Betrieb</a:t>
            </a:r>
            <a:r>
              <a:rPr lang="de-DE" baseline="0">
                <a:solidFill>
                  <a:schemeClr val="accent2">
                    <a:lumMod val="75000"/>
                  </a:schemeClr>
                </a:solidFill>
              </a:rPr>
              <a:t> erstellt werden! </a:t>
            </a:r>
          </a:p>
          <a:p>
            <a:pPr marL="171450" indent="-171450">
              <a:buFontTx/>
              <a:buChar char="-"/>
            </a:pPr>
            <a:r>
              <a:rPr lang="de-DE">
                <a:solidFill>
                  <a:schemeClr val="accent2">
                    <a:lumMod val="75000"/>
                  </a:schemeClr>
                </a:solidFill>
              </a:rPr>
              <a:t>5 ArbSchG regelt die Pflicht des Arbeitgebers zur Ermittlung und Beurteilung der Gefährdungen und konkretisiert mögliche Gefahrenursachen und Gegenstände der Gefährdungsbeurteilung. </a:t>
            </a:r>
          </a:p>
          <a:p>
            <a:pPr marL="171450" indent="-171450">
              <a:buFontTx/>
              <a:buChar char="-"/>
            </a:pPr>
            <a:r>
              <a:rPr lang="de-DE" b="1">
                <a:solidFill>
                  <a:schemeClr val="accent2">
                    <a:lumMod val="75000"/>
                  </a:schemeClr>
                </a:solidFill>
              </a:rPr>
              <a:t>§</a:t>
            </a:r>
            <a:r>
              <a:rPr lang="de-DE">
                <a:solidFill>
                  <a:schemeClr val="accent2">
                    <a:lumMod val="75000"/>
                  </a:schemeClr>
                </a:solidFill>
              </a:rPr>
              <a:t> 6 verpflichtet Arbeitgeber, das Ergebnis der Gefährdungsbeurteilung, die von ihm festgelegten Arbeitsschutzmaßnahmen und das Ergebnis ihrer Überprüfung zu dokumentieren. </a:t>
            </a:r>
            <a:endParaRPr lang="de-DE" baseline="0">
              <a:solidFill>
                <a:schemeClr val="accent2">
                  <a:lumMod val="75000"/>
                </a:schemeClr>
              </a:solidFill>
            </a:endParaRP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82AB5D-52A0-B2E1-5C21-2C943D1C6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513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7BCC6-23F2-2DBB-9B66-07A9EE3EE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B7F04CF-B8E0-C56F-FB3D-FEF3BE9EF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C1BA194-D848-8D41-DADA-EA630F0B7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61180A-5A49-71E8-BF18-6F2C560ED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838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3C637-A882-A430-24D8-FD68B4840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6305B3-44AF-40B0-CA73-8D9AC4553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A243F7C-33CF-BCCA-5107-3F929DA38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9B5E59-C1E9-8E89-CA40-80DD39F8C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845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20ED7-9711-904A-90FD-61CCE261C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437C4C-6896-0E5A-DE6F-F3BF9D5AD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FE9A09-2FF9-9636-B38A-E2B5B4A6B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D68D24-D610-964F-3260-F6D60FBCF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F32FD-6E71-4C66-8FE1-5CCD608CB54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12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bbs-gt.de/" TargetMode="External"/><Relationship Id="rId5" Type="http://schemas.openxmlformats.org/officeDocument/2006/relationships/hyperlink" Target="mailto:info@bbs-gt.de" TargetMode="Externa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593B9BC-4310-F241-ACB8-70EFAF3EA8AC}"/>
              </a:ext>
            </a:extLst>
          </p:cNvPr>
          <p:cNvSpPr/>
          <p:nvPr userDrawn="1"/>
        </p:nvSpPr>
        <p:spPr>
          <a:xfrm>
            <a:off x="0" y="0"/>
            <a:ext cx="7265586" cy="5143500"/>
          </a:xfrm>
          <a:prstGeom prst="rect">
            <a:avLst/>
          </a:prstGeom>
          <a:solidFill>
            <a:srgbClr val="23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8222523-CBC6-E141-AA6E-24C071C41A62}"/>
              </a:ext>
            </a:extLst>
          </p:cNvPr>
          <p:cNvSpPr/>
          <p:nvPr userDrawn="1"/>
        </p:nvSpPr>
        <p:spPr>
          <a:xfrm>
            <a:off x="7265584" y="-1"/>
            <a:ext cx="1878415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E4BE627-CB4E-EA4F-9DD0-BE1DA0905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18837" r="31140" b="65026"/>
          <a:stretch/>
        </p:blipFill>
        <p:spPr>
          <a:xfrm>
            <a:off x="4100868" y="2696956"/>
            <a:ext cx="5043132" cy="244654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1AE927C-CC10-8C47-94C3-7191DE1A4A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846" y="3989505"/>
            <a:ext cx="3645981" cy="411838"/>
          </a:xfrm>
          <a:prstGeom prst="rect">
            <a:avLst/>
          </a:prstGeom>
        </p:spPr>
      </p:pic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FFC29683-A6B0-354F-8FF1-D09EB7B36E1C}"/>
              </a:ext>
            </a:extLst>
          </p:cNvPr>
          <p:cNvCxnSpPr>
            <a:cxnSpLocks/>
          </p:cNvCxnSpPr>
          <p:nvPr userDrawn="1"/>
        </p:nvCxnSpPr>
        <p:spPr>
          <a:xfrm>
            <a:off x="0" y="4487823"/>
            <a:ext cx="4142827" cy="0"/>
          </a:xfrm>
          <a:prstGeom prst="line">
            <a:avLst/>
          </a:prstGeom>
          <a:ln w="38100">
            <a:solidFill>
              <a:srgbClr val="9EA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Untertitel 2">
            <a:extLst>
              <a:ext uri="{FF2B5EF4-FFF2-40B4-BE49-F238E27FC236}">
                <a16:creationId xmlns:a16="http://schemas.microsoft.com/office/drawing/2014/main" id="{C495AF44-E5BD-284D-BF0D-1D0A6B3AFC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94290" y="1299649"/>
            <a:ext cx="6871295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/>
              <a:t>Untertitel durch klicken bearbeiten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3D978DA4-6397-BC4A-B36C-6FCBAA25A1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182" y="775609"/>
            <a:ext cx="6870404" cy="5439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77A98B5-85D8-A34C-9936-690082EAE8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4641" y="4027257"/>
            <a:ext cx="845091" cy="7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5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mit 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72070"/>
            <a:ext cx="8236324" cy="47505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Headline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F464AE19-8DAD-CB46-BBB1-538D63830B8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586438"/>
            <a:ext cx="8236324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rgbClr val="606060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 err="1"/>
              <a:t>Subline</a:t>
            </a:r>
            <a:r>
              <a:rPr lang="de-DE" dirty="0"/>
              <a:t> durch klicken bearbeiten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1EBB7EC2-2193-7449-8E86-FC90A4E7EF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055710"/>
            <a:ext cx="8236324" cy="3218660"/>
          </a:xfrm>
          <a:prstGeom prst="rect">
            <a:avLst/>
          </a:prstGeom>
        </p:spPr>
        <p:txBody>
          <a:bodyPr/>
          <a:lstStyle>
            <a:lvl1pPr marL="0" indent="0" fontAlgn="b">
              <a:buNone/>
              <a:defRPr sz="14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de-DE" dirty="0"/>
              <a:t>Fließtext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8991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mit Fließtext u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72070"/>
            <a:ext cx="8236324" cy="47505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233C7D"/>
                </a:solidFill>
              </a:defRPr>
            </a:lvl1pPr>
          </a:lstStyle>
          <a:p>
            <a:r>
              <a:rPr lang="de-DE" dirty="0"/>
              <a:t>Headline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F464AE19-8DAD-CB46-BBB1-538D63830B8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586438"/>
            <a:ext cx="8236324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rgbClr val="606060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 err="1"/>
              <a:t>Subline</a:t>
            </a:r>
            <a:r>
              <a:rPr lang="de-DE" dirty="0"/>
              <a:t> durch klicken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80DE154-E557-A643-8337-9F3FAE01A7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2626635"/>
            <a:ext cx="8236324" cy="1647735"/>
          </a:xfrm>
          <a:prstGeom prst="rect">
            <a:avLst/>
          </a:prstGeom>
        </p:spPr>
        <p:txBody>
          <a:bodyPr/>
          <a:lstStyle>
            <a:lvl1pPr fontAlgn="b">
              <a:spcAft>
                <a:spcPts val="450"/>
              </a:spcAft>
              <a:buClr>
                <a:srgbClr val="233C7D"/>
              </a:buClr>
              <a:defRPr sz="1400">
                <a:solidFill>
                  <a:srgbClr val="606060"/>
                </a:solidFill>
              </a:defRPr>
            </a:lvl1pPr>
            <a:lvl2pPr fontAlgn="b">
              <a:spcAft>
                <a:spcPts val="450"/>
              </a:spcAft>
              <a:buClr>
                <a:srgbClr val="233C7D"/>
              </a:buClr>
              <a:defRPr sz="1200">
                <a:solidFill>
                  <a:srgbClr val="606060"/>
                </a:solidFill>
              </a:defRPr>
            </a:lvl2pPr>
            <a:lvl3pPr fontAlgn="b">
              <a:spcAft>
                <a:spcPts val="450"/>
              </a:spcAft>
              <a:buClr>
                <a:srgbClr val="233C7D"/>
              </a:buClr>
              <a:defRPr sz="1100">
                <a:solidFill>
                  <a:srgbClr val="606060"/>
                </a:solidFill>
              </a:defRPr>
            </a:lvl3pPr>
            <a:lvl4pPr fontAlgn="b">
              <a:spcAft>
                <a:spcPts val="450"/>
              </a:spcAft>
              <a:buClr>
                <a:srgbClr val="233C7D"/>
              </a:buClr>
              <a:defRPr sz="1000">
                <a:solidFill>
                  <a:srgbClr val="606060"/>
                </a:solidFill>
              </a:defRPr>
            </a:lvl4pPr>
            <a:lvl5pPr fontAlgn="b">
              <a:spcAft>
                <a:spcPts val="450"/>
              </a:spcAft>
              <a:buClr>
                <a:srgbClr val="233C7D"/>
              </a:buClr>
              <a:defRPr sz="900">
                <a:solidFill>
                  <a:srgbClr val="606060"/>
                </a:solidFill>
              </a:defRPr>
            </a:lvl5pPr>
          </a:lstStyle>
          <a:p>
            <a:pPr lvl="0"/>
            <a:r>
              <a:rPr lang="de-DE" dirty="0" err="1"/>
              <a:t>Bullets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1EBB7EC2-2193-7449-8E86-FC90A4E7EF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055710"/>
            <a:ext cx="8236324" cy="1492398"/>
          </a:xfrm>
          <a:prstGeom prst="rect">
            <a:avLst/>
          </a:prstGeom>
        </p:spPr>
        <p:txBody>
          <a:bodyPr/>
          <a:lstStyle>
            <a:lvl1pPr marL="0" indent="0" fontAlgn="b">
              <a:buNone/>
              <a:defRPr sz="14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de-DE" dirty="0"/>
              <a:t>Fließtext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1973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m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72070"/>
            <a:ext cx="8236324" cy="47505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Headline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F464AE19-8DAD-CB46-BBB1-538D63830B8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586438"/>
            <a:ext cx="8236324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rgbClr val="606060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 err="1"/>
              <a:t>Subline</a:t>
            </a:r>
            <a:r>
              <a:rPr lang="de-DE" dirty="0"/>
              <a:t> durch klicken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9948FC4-7F6B-1546-BE08-78B885656C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0" y="1055711"/>
            <a:ext cx="8236324" cy="3218659"/>
          </a:xfrm>
          <a:prstGeom prst="rect">
            <a:avLst/>
          </a:prstGeom>
        </p:spPr>
        <p:txBody>
          <a:bodyPr/>
          <a:lstStyle>
            <a:lvl1pPr fontAlgn="b">
              <a:spcAft>
                <a:spcPts val="450"/>
              </a:spcAft>
              <a:buClr>
                <a:srgbClr val="233C7D"/>
              </a:buClr>
              <a:defRPr sz="1400">
                <a:solidFill>
                  <a:srgbClr val="606060"/>
                </a:solidFill>
              </a:defRPr>
            </a:lvl1pPr>
            <a:lvl2pPr fontAlgn="b">
              <a:spcAft>
                <a:spcPts val="450"/>
              </a:spcAft>
              <a:buClr>
                <a:srgbClr val="233C7D"/>
              </a:buClr>
              <a:defRPr sz="1200">
                <a:solidFill>
                  <a:srgbClr val="606060"/>
                </a:solidFill>
              </a:defRPr>
            </a:lvl2pPr>
            <a:lvl3pPr fontAlgn="b">
              <a:spcAft>
                <a:spcPts val="450"/>
              </a:spcAft>
              <a:buClr>
                <a:srgbClr val="233C7D"/>
              </a:buClr>
              <a:defRPr sz="1100">
                <a:solidFill>
                  <a:srgbClr val="606060"/>
                </a:solidFill>
              </a:defRPr>
            </a:lvl3pPr>
            <a:lvl4pPr fontAlgn="b">
              <a:spcAft>
                <a:spcPts val="450"/>
              </a:spcAft>
              <a:buClr>
                <a:srgbClr val="233C7D"/>
              </a:buClr>
              <a:defRPr sz="1000">
                <a:solidFill>
                  <a:srgbClr val="606060"/>
                </a:solidFill>
              </a:defRPr>
            </a:lvl4pPr>
            <a:lvl5pPr fontAlgn="b">
              <a:spcAft>
                <a:spcPts val="450"/>
              </a:spcAft>
              <a:buClr>
                <a:srgbClr val="233C7D"/>
              </a:buClr>
              <a:defRPr sz="900">
                <a:solidFill>
                  <a:srgbClr val="606060"/>
                </a:solidFill>
              </a:defRPr>
            </a:lvl5pPr>
          </a:lstStyle>
          <a:p>
            <a:pPr lvl="0"/>
            <a:r>
              <a:rPr lang="de-DE" dirty="0" err="1"/>
              <a:t>Bullets</a:t>
            </a:r>
            <a:r>
              <a:rPr lang="de-DE" dirty="0"/>
              <a:t>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102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72070"/>
            <a:ext cx="8236324" cy="47505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Headline durch klicken bearbeiten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F464AE19-8DAD-CB46-BBB1-538D63830B8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" y="586438"/>
            <a:ext cx="8236324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rgbClr val="606060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 err="1"/>
              <a:t>Subline</a:t>
            </a:r>
            <a:r>
              <a:rPr lang="de-DE" dirty="0"/>
              <a:t>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3228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76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60A2FE0D-6298-AA41-88D3-A4C2DD4EB2F9}"/>
              </a:ext>
            </a:extLst>
          </p:cNvPr>
          <p:cNvSpPr/>
          <p:nvPr userDrawn="1"/>
        </p:nvSpPr>
        <p:spPr>
          <a:xfrm>
            <a:off x="7265584" y="-1"/>
            <a:ext cx="1878415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E22E6EE6-1A53-FD4B-BDB3-6B195B477C9A}"/>
              </a:ext>
            </a:extLst>
          </p:cNvPr>
          <p:cNvSpPr/>
          <p:nvPr userDrawn="1"/>
        </p:nvSpPr>
        <p:spPr>
          <a:xfrm>
            <a:off x="0" y="0"/>
            <a:ext cx="7265586" cy="5143500"/>
          </a:xfrm>
          <a:prstGeom prst="rect">
            <a:avLst/>
          </a:prstGeom>
          <a:solidFill>
            <a:srgbClr val="23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0B07853A-206E-DA40-80D4-D828B27EE1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182" y="775609"/>
            <a:ext cx="6870404" cy="5439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ECFFB96E-6189-CB4E-B418-5E1229E38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18837" r="31140" b="65026"/>
          <a:stretch/>
        </p:blipFill>
        <p:spPr>
          <a:xfrm>
            <a:off x="4100868" y="2696956"/>
            <a:ext cx="5043132" cy="2446544"/>
          </a:xfrm>
          <a:prstGeom prst="rect">
            <a:avLst/>
          </a:prstGeom>
        </p:spPr>
      </p:pic>
      <p:sp>
        <p:nvSpPr>
          <p:cNvPr id="34" name="Untertitel 2">
            <a:extLst>
              <a:ext uri="{FF2B5EF4-FFF2-40B4-BE49-F238E27FC236}">
                <a16:creationId xmlns:a16="http://schemas.microsoft.com/office/drawing/2014/main" id="{D5AF9DF2-4095-F74E-A7E1-B66DB03666C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94290" y="1299649"/>
            <a:ext cx="6871295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/>
              <a:t>Untertitel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020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458A69FC-4E51-784E-8EDE-97104ACA56D5}"/>
              </a:ext>
            </a:extLst>
          </p:cNvPr>
          <p:cNvSpPr/>
          <p:nvPr userDrawn="1"/>
        </p:nvSpPr>
        <p:spPr>
          <a:xfrm>
            <a:off x="7265584" y="1"/>
            <a:ext cx="1878415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C10A2E7-2A8A-2041-9791-A4D59256077E}"/>
              </a:ext>
            </a:extLst>
          </p:cNvPr>
          <p:cNvSpPr/>
          <p:nvPr userDrawn="1"/>
        </p:nvSpPr>
        <p:spPr>
          <a:xfrm>
            <a:off x="0" y="1"/>
            <a:ext cx="7265586" cy="5143500"/>
          </a:xfrm>
          <a:prstGeom prst="rect">
            <a:avLst/>
          </a:prstGeom>
          <a:solidFill>
            <a:srgbClr val="23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D10BFA4-FBA9-B94F-AB80-36CC8A876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18837" r="31140" b="65026"/>
          <a:stretch/>
        </p:blipFill>
        <p:spPr>
          <a:xfrm>
            <a:off x="4100868" y="2696956"/>
            <a:ext cx="5043132" cy="24465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EC14023-9D47-3448-847F-3FB9F7E97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846" y="3989505"/>
            <a:ext cx="3645981" cy="411838"/>
          </a:xfrm>
          <a:prstGeom prst="rect">
            <a:avLst/>
          </a:prstGeom>
        </p:spPr>
      </p:pic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FE1224FB-0AA3-E648-8B66-B7B0C9B937CE}"/>
              </a:ext>
            </a:extLst>
          </p:cNvPr>
          <p:cNvCxnSpPr>
            <a:cxnSpLocks/>
          </p:cNvCxnSpPr>
          <p:nvPr userDrawn="1"/>
        </p:nvCxnSpPr>
        <p:spPr>
          <a:xfrm>
            <a:off x="0" y="4487823"/>
            <a:ext cx="4142827" cy="0"/>
          </a:xfrm>
          <a:prstGeom prst="line">
            <a:avLst/>
          </a:prstGeom>
          <a:ln w="38100">
            <a:solidFill>
              <a:srgbClr val="9EA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ABA385C4-C5A3-9748-B6AD-776A189245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4641" y="4027257"/>
            <a:ext cx="845091" cy="751192"/>
          </a:xfrm>
          <a:prstGeom prst="rect">
            <a:avLst/>
          </a:prstGeom>
        </p:spPr>
      </p:pic>
      <p:sp>
        <p:nvSpPr>
          <p:cNvPr id="20" name="Untertitel 2">
            <a:extLst>
              <a:ext uri="{FF2B5EF4-FFF2-40B4-BE49-F238E27FC236}">
                <a16:creationId xmlns:a16="http://schemas.microsoft.com/office/drawing/2014/main" id="{F9D52633-A903-D040-ACC8-3B7E6CEB436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19139" y="4632079"/>
            <a:ext cx="6130681" cy="3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i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Bundesverband Behälterschutz e.V.</a:t>
            </a:r>
            <a:b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Gütegemeinschaft Tankschutz und Tanktechnik e.V.</a:t>
            </a:r>
          </a:p>
          <a:p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Hebelstraße 11  </a:t>
            </a:r>
            <a:r>
              <a:rPr lang="de-DE" sz="600" b="0" i="0" u="none" strike="noStrike" kern="1200" dirty="0">
                <a:solidFill>
                  <a:srgbClr val="9EA7AE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79104 Freiburg  </a:t>
            </a:r>
            <a:r>
              <a:rPr lang="de-DE" sz="600" b="0" i="0" u="none" strike="noStrike" kern="1200" dirty="0">
                <a:solidFill>
                  <a:srgbClr val="9EA7AE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Telefon: 0761-71717  </a:t>
            </a:r>
            <a:r>
              <a:rPr lang="de-DE" sz="600" b="0" i="0" u="none" strike="noStrike" kern="1200" dirty="0">
                <a:solidFill>
                  <a:srgbClr val="9EA7AE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Telefax: 0761-73773  </a:t>
            </a:r>
            <a:r>
              <a:rPr lang="de-DE" sz="600" b="0" i="0" u="none" strike="noStrike" kern="1200" dirty="0">
                <a:solidFill>
                  <a:srgbClr val="9EA7AE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info@bbs-gt.de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</a:t>
            </a:r>
            <a:r>
              <a:rPr lang="de-DE" sz="600" b="0" i="0" u="none" strike="noStrike" kern="1200" dirty="0">
                <a:solidFill>
                  <a:srgbClr val="9EA7AE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 </a:t>
            </a:r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www.bbs-gt.de</a:t>
            </a:r>
            <a:endParaRPr lang="de-DE" sz="600" b="0" i="0" u="none" strike="noStrike" kern="1200" dirty="0">
              <a:solidFill>
                <a:schemeClr val="bg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19CBA364-41C2-0545-9B35-463B4A76813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19699" y="4630144"/>
            <a:ext cx="246992" cy="3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i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600" b="0" i="0" u="none" strike="noStrike" kern="1200" dirty="0">
                <a:solidFill>
                  <a:schemeClr val="bg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©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300171AE-5E5B-EA4E-999E-18452ADDD3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182" y="775609"/>
            <a:ext cx="6870404" cy="5439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durch klicken bearbeiten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592B660B-FF39-4C49-8815-71AF6180A9D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94290" y="1299649"/>
            <a:ext cx="6871295" cy="3275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de-DE" dirty="0"/>
              <a:t>Untertitel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9146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3C58DB5A-0785-9C44-A8BF-403C30F90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 amt="13000"/>
          </a:blip>
          <a:srcRect l="18837" r="31140" b="65026"/>
          <a:stretch/>
        </p:blipFill>
        <p:spPr>
          <a:xfrm>
            <a:off x="7233387" y="3541853"/>
            <a:ext cx="1910612" cy="92688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549282C-7962-C74B-975E-8DB99774F9A7}"/>
              </a:ext>
            </a:extLst>
          </p:cNvPr>
          <p:cNvSpPr/>
          <p:nvPr userDrawn="1"/>
        </p:nvSpPr>
        <p:spPr>
          <a:xfrm>
            <a:off x="0" y="4538952"/>
            <a:ext cx="9144000" cy="604548"/>
          </a:xfrm>
          <a:prstGeom prst="rect">
            <a:avLst/>
          </a:prstGeom>
          <a:solidFill>
            <a:srgbClr val="233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27CE428-074B-D143-81B5-1EE93954E04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450864" y="4212212"/>
            <a:ext cx="687618" cy="250049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441B12B-0C30-364B-AD81-F4C4F978E703}" type="slidenum">
              <a:rPr lang="de-DE" sz="800" smtClean="0">
                <a:solidFill>
                  <a:srgbClr val="9EA7AE"/>
                </a:solidFill>
              </a:rPr>
              <a:pPr algn="r">
                <a:defRPr/>
              </a:pPr>
              <a:t>‹Nr.›</a:t>
            </a:fld>
            <a:endParaRPr lang="de-DE" sz="800" dirty="0">
              <a:solidFill>
                <a:srgbClr val="9EA7AE"/>
              </a:solidFill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F060ABE8-242B-744A-B03D-EFB8E059DAA8}"/>
              </a:ext>
            </a:extLst>
          </p:cNvPr>
          <p:cNvCxnSpPr>
            <a:cxnSpLocks/>
          </p:cNvCxnSpPr>
          <p:nvPr userDrawn="1"/>
        </p:nvCxnSpPr>
        <p:spPr>
          <a:xfrm>
            <a:off x="0" y="4487822"/>
            <a:ext cx="9144000" cy="0"/>
          </a:xfrm>
          <a:prstGeom prst="line">
            <a:avLst/>
          </a:prstGeom>
          <a:ln w="38100">
            <a:solidFill>
              <a:srgbClr val="9EA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77B807E0-81BA-264C-8DCD-1C0F4CF6DE6F}"/>
              </a:ext>
            </a:extLst>
          </p:cNvPr>
          <p:cNvCxnSpPr>
            <a:cxnSpLocks/>
          </p:cNvCxnSpPr>
          <p:nvPr userDrawn="1"/>
        </p:nvCxnSpPr>
        <p:spPr>
          <a:xfrm flipV="1">
            <a:off x="20172" y="0"/>
            <a:ext cx="0" cy="558053"/>
          </a:xfrm>
          <a:prstGeom prst="line">
            <a:avLst/>
          </a:prstGeom>
          <a:ln w="50800">
            <a:solidFill>
              <a:srgbClr val="EB64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3F5F92AF-CEE7-1341-9BBA-7BDC3874E1C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271480" y="4639844"/>
            <a:ext cx="3645981" cy="41183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17220DF-5934-F34D-9D9C-128038231E3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28363" y="4598664"/>
            <a:ext cx="544137" cy="4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37" r:id="rId2"/>
    <p:sldLayoutId id="2147483718" r:id="rId3"/>
    <p:sldLayoutId id="2147483738" r:id="rId4"/>
    <p:sldLayoutId id="2147483739" r:id="rId5"/>
    <p:sldLayoutId id="2147483740" r:id="rId6"/>
    <p:sldLayoutId id="2147483733" r:id="rId7"/>
    <p:sldLayoutId id="2147483707" r:id="rId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233C7D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har char="•"/>
        <a:defRPr sz="1650">
          <a:solidFill>
            <a:srgbClr val="606060"/>
          </a:solidFill>
          <a:latin typeface="+mn-lt"/>
          <a:ea typeface="ＭＳ Ｐゴシック" charset="0"/>
          <a:cs typeface="ＭＳ Ｐゴシック" charset="0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606060"/>
          </a:solidFill>
          <a:latin typeface="+mn-lt"/>
          <a:ea typeface="ＭＳ Ｐゴシック" charset="0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rgbClr val="606060"/>
          </a:solidFill>
          <a:latin typeface="+mn-lt"/>
          <a:ea typeface="ＭＳ Ｐゴシック" charset="0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606060"/>
          </a:solidFill>
          <a:latin typeface="+mn-lt"/>
          <a:ea typeface="ＭＳ Ｐゴシック" charset="0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0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bbs-gt.de/hse-schulungen/deutschlan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https://www.bbs-gt.de/hse-schulungen/deutschland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bs-gt.de/hse-schulungen/deutschland" TargetMode="External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bs-gt.de/hse-schulungen/deutschland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bbs-gt.de/hse-schulungen/deutschland" TargetMode="Externa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bs-gt.de/hse-schulungen/deutschland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bs-gt.de/hse-schulungen/deutschland" TargetMode="Externa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bbs-gt.de/hse-schulungen/deutschlan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bs-gt.de/hse-schulungen/deutschland" TargetMode="Externa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bs-gt.de/hse-schulungen/deutschland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bs-gt.de/hse-schulungen/deutschland" TargetMode="Externa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bs-gt.de/hse-schulungen/deutschland" TargetMode="Externa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bs-gt.de/hse-schulungen/deutschland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bs-gt.de/hse-schulungen/deutschland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bs-gt.de/hse-schulungen/deutschland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bs-gt.de/hse-schulungen/deutschland" TargetMode="Externa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bbs-gt.de/hse-schulungen/deutschland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bbs-gt.de/hse-schulungen/deutschlan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bs-gt.de/hse-schulungen/deutschland" TargetMode="Externa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s-gt.de/hse-schulungen/deutschland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bs-gt.de/hse-schulungen/deutschland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E69067A3-40BF-E547-80B8-238F6E39E08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Umgang mit den BBS-Formularen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D6109D-EDEC-4C40-82C0-F5A47F6A3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BBS-Sicherheitsschulung 2024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5EAEDD6-7B15-A62D-448E-C1E42EC8FC36}"/>
              </a:ext>
            </a:extLst>
          </p:cNvPr>
          <p:cNvSpPr txBox="1"/>
          <p:nvPr/>
        </p:nvSpPr>
        <p:spPr>
          <a:xfrm>
            <a:off x="8573193" y="4788320"/>
            <a:ext cx="59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rgbClr val="9EA7AE"/>
                </a:solidFill>
              </a:rPr>
              <a:t>Version</a:t>
            </a:r>
          </a:p>
          <a:p>
            <a:pPr algn="ctr"/>
            <a:r>
              <a:rPr lang="de-DE" sz="800" dirty="0">
                <a:solidFill>
                  <a:srgbClr val="9EA7AE"/>
                </a:solidFill>
              </a:rPr>
              <a:t>2024 2.0</a:t>
            </a:r>
          </a:p>
        </p:txBody>
      </p:sp>
    </p:spTree>
    <p:extLst>
      <p:ext uri="{BB962C8B-B14F-4D97-AF65-F5344CB8AC3E}">
        <p14:creationId xmlns:p14="http://schemas.microsoft.com/office/powerpoint/2010/main" val="21652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DFE9C-84BA-13AA-9159-A08B01301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567EF-491A-6350-78CE-8956BF84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Gefährdungsbeurteilung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AECCE904-25EA-CC78-291D-B4DABB70EE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57200" y="586438"/>
            <a:ext cx="8236324" cy="327572"/>
          </a:xfrm>
        </p:spPr>
        <p:txBody>
          <a:bodyPr/>
          <a:lstStyle/>
          <a:p>
            <a:r>
              <a:rPr lang="de-DE"/>
              <a:t>Mehrstufiges Prinzip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4ACD5F6-893C-128A-7844-A5C91F198399}"/>
              </a:ext>
            </a:extLst>
          </p:cNvPr>
          <p:cNvSpPr txBox="1">
            <a:spLocks/>
          </p:cNvSpPr>
          <p:nvPr/>
        </p:nvSpPr>
        <p:spPr bwMode="auto">
          <a:xfrm>
            <a:off x="4690349" y="977900"/>
            <a:ext cx="4263862" cy="92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spcBef>
                <a:spcPts val="0"/>
              </a:spcBef>
            </a:pPr>
            <a:r>
              <a:rPr lang="de-DE" sz="1200" kern="0" dirty="0">
                <a:solidFill>
                  <a:srgbClr val="606060"/>
                </a:solidFill>
              </a:rPr>
              <a:t>       „Die letzte Verteidigungs-Linie“</a:t>
            </a:r>
            <a:br>
              <a:rPr lang="de-DE" sz="1200" kern="0" dirty="0">
                <a:solidFill>
                  <a:srgbClr val="606060"/>
                </a:solidFill>
              </a:rPr>
            </a:br>
            <a:r>
              <a:rPr lang="de-DE" sz="1200" kern="0" dirty="0">
                <a:solidFill>
                  <a:srgbClr val="606060"/>
                </a:solidFill>
              </a:rPr>
              <a:t>         </a:t>
            </a:r>
            <a:r>
              <a:rPr lang="de-DE" sz="1200" b="1" kern="0" dirty="0">
                <a:solidFill>
                  <a:srgbClr val="606060"/>
                </a:solidFill>
              </a:rPr>
              <a:t>Gefährdungsbeurteilung in letzter Minute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FB26ED55-8EC1-97CF-37DE-6395FED1656C}"/>
              </a:ext>
            </a:extLst>
          </p:cNvPr>
          <p:cNvSpPr txBox="1">
            <a:spLocks/>
          </p:cNvSpPr>
          <p:nvPr/>
        </p:nvSpPr>
        <p:spPr bwMode="auto">
          <a:xfrm>
            <a:off x="5259836" y="1847759"/>
            <a:ext cx="3086787" cy="86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spcBef>
                <a:spcPts val="0"/>
              </a:spcBef>
            </a:pPr>
            <a:r>
              <a:rPr lang="de-DE" sz="1200" kern="0" dirty="0">
                <a:solidFill>
                  <a:srgbClr val="606060"/>
                </a:solidFill>
              </a:rPr>
              <a:t>    Gefährdungen aus </a:t>
            </a:r>
          </a:p>
          <a:p>
            <a:pPr defTabSz="914400">
              <a:spcBef>
                <a:spcPts val="0"/>
              </a:spcBef>
            </a:pPr>
            <a:r>
              <a:rPr lang="de-DE" sz="1200" kern="0" dirty="0">
                <a:solidFill>
                  <a:srgbClr val="606060"/>
                </a:solidFill>
              </a:rPr>
              <a:t>       besonderen Gegebenheiten </a:t>
            </a:r>
          </a:p>
          <a:p>
            <a:pPr defTabSz="914400">
              <a:spcBef>
                <a:spcPts val="0"/>
              </a:spcBef>
            </a:pPr>
            <a:r>
              <a:rPr lang="de-DE" sz="1200" kern="0" dirty="0">
                <a:solidFill>
                  <a:srgbClr val="606060"/>
                </a:solidFill>
              </a:rPr>
              <a:t>         oder der Situation vor Ort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E0016F6A-953D-444F-1BC1-966FA17C2902}"/>
              </a:ext>
            </a:extLst>
          </p:cNvPr>
          <p:cNvSpPr txBox="1">
            <a:spLocks/>
          </p:cNvSpPr>
          <p:nvPr/>
        </p:nvSpPr>
        <p:spPr bwMode="auto">
          <a:xfrm>
            <a:off x="5824161" y="2709127"/>
            <a:ext cx="3178991" cy="86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de-DE" sz="1200" kern="0" dirty="0">
                <a:solidFill>
                  <a:srgbClr val="606060"/>
                </a:solidFill>
              </a:rPr>
              <a:t>   Gefährdungen aus der</a:t>
            </a:r>
            <a:br>
              <a:rPr lang="de-DE" sz="1200" kern="0" dirty="0">
                <a:solidFill>
                  <a:srgbClr val="606060"/>
                </a:solidFill>
              </a:rPr>
            </a:br>
            <a:r>
              <a:rPr lang="de-DE" sz="1200" kern="0" dirty="0">
                <a:solidFill>
                  <a:srgbClr val="606060"/>
                </a:solidFill>
              </a:rPr>
              <a:t>      Zusammenarbeit / gemeinsamen</a:t>
            </a:r>
            <a:br>
              <a:rPr lang="de-DE" sz="1200" kern="0" dirty="0">
                <a:solidFill>
                  <a:srgbClr val="606060"/>
                </a:solidFill>
              </a:rPr>
            </a:br>
            <a:r>
              <a:rPr lang="de-DE" sz="1200" kern="0" dirty="0">
                <a:solidFill>
                  <a:srgbClr val="606060"/>
                </a:solidFill>
              </a:rPr>
              <a:t>        Tätigkeit mit anderen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53FF02D-1F15-FC9E-6E6F-34059B0AA4F5}"/>
              </a:ext>
            </a:extLst>
          </p:cNvPr>
          <p:cNvSpPr txBox="1">
            <a:spLocks/>
          </p:cNvSpPr>
          <p:nvPr/>
        </p:nvSpPr>
        <p:spPr bwMode="auto">
          <a:xfrm>
            <a:off x="6403677" y="3576846"/>
            <a:ext cx="2360184" cy="86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de-DE" sz="1200" kern="0" dirty="0">
                <a:solidFill>
                  <a:srgbClr val="606060"/>
                </a:solidFill>
              </a:rPr>
              <a:t>  Grundlage, muss daher</a:t>
            </a:r>
            <a:br>
              <a:rPr lang="de-DE" sz="1200" kern="0" dirty="0">
                <a:solidFill>
                  <a:srgbClr val="606060"/>
                </a:solidFill>
              </a:rPr>
            </a:br>
            <a:r>
              <a:rPr lang="de-DE" sz="1200" kern="0" dirty="0">
                <a:solidFill>
                  <a:srgbClr val="606060"/>
                </a:solidFill>
              </a:rPr>
              <a:t>     immer und überall</a:t>
            </a:r>
            <a:br>
              <a:rPr lang="de-DE" sz="1200" kern="0" dirty="0">
                <a:solidFill>
                  <a:srgbClr val="606060"/>
                </a:solidFill>
              </a:rPr>
            </a:br>
            <a:r>
              <a:rPr lang="de-DE" sz="1200" kern="0" dirty="0">
                <a:solidFill>
                  <a:srgbClr val="606060"/>
                </a:solidFill>
              </a:rPr>
              <a:t>       verfügbar sein!</a:t>
            </a:r>
          </a:p>
        </p:txBody>
      </p:sp>
      <p:sp>
        <p:nvSpPr>
          <p:cNvPr id="18" name="Trapezoid 7">
            <a:extLst>
              <a:ext uri="{FF2B5EF4-FFF2-40B4-BE49-F238E27FC236}">
                <a16:creationId xmlns:a16="http://schemas.microsoft.com/office/drawing/2014/main" id="{40732AC8-6C8C-F3F1-EDC7-D147B44A5643}"/>
              </a:ext>
            </a:extLst>
          </p:cNvPr>
          <p:cNvSpPr/>
          <p:nvPr/>
        </p:nvSpPr>
        <p:spPr>
          <a:xfrm>
            <a:off x="2343150" y="3603045"/>
            <a:ext cx="4464050" cy="861368"/>
          </a:xfrm>
          <a:prstGeom prst="trapezoid">
            <a:avLst>
              <a:gd name="adj" fmla="val 61562"/>
            </a:avLst>
          </a:prstGeom>
          <a:solidFill>
            <a:srgbClr val="0070C0"/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Betriebsanweisung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Firmen-Gefährdungsbeurteilung</a:t>
            </a:r>
          </a:p>
        </p:txBody>
      </p:sp>
      <p:sp>
        <p:nvSpPr>
          <p:cNvPr id="19" name="Trapezoid 8">
            <a:extLst>
              <a:ext uri="{FF2B5EF4-FFF2-40B4-BE49-F238E27FC236}">
                <a16:creationId xmlns:a16="http://schemas.microsoft.com/office/drawing/2014/main" id="{4DAAD68A-1E01-8F78-A514-2C0D9AF4173D}"/>
              </a:ext>
            </a:extLst>
          </p:cNvPr>
          <p:cNvSpPr/>
          <p:nvPr/>
        </p:nvSpPr>
        <p:spPr>
          <a:xfrm>
            <a:off x="2870201" y="2741676"/>
            <a:ext cx="3409950" cy="861368"/>
          </a:xfrm>
          <a:prstGeom prst="trapezoid">
            <a:avLst>
              <a:gd name="adj" fmla="val 62300"/>
            </a:avLst>
          </a:prstGeom>
          <a:solidFill>
            <a:srgbClr val="00B050"/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HSSE Konzepte /</a:t>
            </a:r>
            <a:br>
              <a:rPr lang="de-DE" sz="1200" b="1" dirty="0">
                <a:solidFill>
                  <a:schemeClr val="tx1"/>
                </a:solidFill>
              </a:rPr>
            </a:br>
            <a:r>
              <a:rPr lang="de-DE" sz="1200" b="1" dirty="0" err="1">
                <a:solidFill>
                  <a:schemeClr val="tx1"/>
                </a:solidFill>
              </a:rPr>
              <a:t>SiGe</a:t>
            </a:r>
            <a:r>
              <a:rPr lang="de-DE" sz="1200" b="1" dirty="0">
                <a:solidFill>
                  <a:schemeClr val="tx1"/>
                </a:solidFill>
              </a:rPr>
              <a:t>-Pläne</a:t>
            </a:r>
          </a:p>
        </p:txBody>
      </p:sp>
      <p:sp>
        <p:nvSpPr>
          <p:cNvPr id="20" name="Trapezoid 9">
            <a:extLst>
              <a:ext uri="{FF2B5EF4-FFF2-40B4-BE49-F238E27FC236}">
                <a16:creationId xmlns:a16="http://schemas.microsoft.com/office/drawing/2014/main" id="{7D7279A4-9811-384A-8522-193DFD0C5913}"/>
              </a:ext>
            </a:extLst>
          </p:cNvPr>
          <p:cNvSpPr/>
          <p:nvPr/>
        </p:nvSpPr>
        <p:spPr>
          <a:xfrm>
            <a:off x="3403600" y="1880308"/>
            <a:ext cx="2343150" cy="861368"/>
          </a:xfrm>
          <a:prstGeom prst="trapezoid">
            <a:avLst>
              <a:gd name="adj" fmla="val 62300"/>
            </a:avLst>
          </a:prstGeom>
          <a:solidFill>
            <a:srgbClr val="FBDC00"/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0" rtlCol="0" anchor="t" anchorCtr="0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Gefährdungs-beurteilung WCF+JHA</a:t>
            </a:r>
          </a:p>
        </p:txBody>
      </p:sp>
      <p:sp>
        <p:nvSpPr>
          <p:cNvPr id="21" name="Gleichschenkliges Dreieck 23">
            <a:extLst>
              <a:ext uri="{FF2B5EF4-FFF2-40B4-BE49-F238E27FC236}">
                <a16:creationId xmlns:a16="http://schemas.microsoft.com/office/drawing/2014/main" id="{B999EC69-D302-829C-781A-1DC0A287239A}"/>
              </a:ext>
            </a:extLst>
          </p:cNvPr>
          <p:cNvSpPr/>
          <p:nvPr/>
        </p:nvSpPr>
        <p:spPr>
          <a:xfrm>
            <a:off x="3943350" y="861527"/>
            <a:ext cx="1270000" cy="1017981"/>
          </a:xfrm>
          <a:prstGeom prst="triangle">
            <a:avLst/>
          </a:prstGeom>
          <a:solidFill>
            <a:srgbClr val="EC521B"/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LMRA</a:t>
            </a:r>
          </a:p>
        </p:txBody>
      </p:sp>
    </p:spTree>
    <p:extLst>
      <p:ext uri="{BB962C8B-B14F-4D97-AF65-F5344CB8AC3E}">
        <p14:creationId xmlns:p14="http://schemas.microsoft.com/office/powerpoint/2010/main" val="15741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5F96F-08AC-FCE9-42B4-E02603290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C1B6F-CCEE-60B7-7248-66B881A8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Gefährdungsbeurteilung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DD62D763-A396-BFA0-E7C3-6F4E97E7944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Warum ist die „Gefährdungsbeurteilung in letzter Minute“ so wichtig?</a:t>
            </a:r>
          </a:p>
        </p:txBody>
      </p:sp>
      <p:sp>
        <p:nvSpPr>
          <p:cNvPr id="22" name="Trapezoid 7">
            <a:extLst>
              <a:ext uri="{FF2B5EF4-FFF2-40B4-BE49-F238E27FC236}">
                <a16:creationId xmlns:a16="http://schemas.microsoft.com/office/drawing/2014/main" id="{FFDCBAB1-F231-D675-E5F0-7F1E6CD2C8EA}"/>
              </a:ext>
            </a:extLst>
          </p:cNvPr>
          <p:cNvSpPr/>
          <p:nvPr/>
        </p:nvSpPr>
        <p:spPr>
          <a:xfrm>
            <a:off x="2336800" y="3776814"/>
            <a:ext cx="4470400" cy="687600"/>
          </a:xfrm>
          <a:prstGeom prst="trapezoid">
            <a:avLst>
              <a:gd name="adj" fmla="val 61935"/>
            </a:avLst>
          </a:prstGeom>
          <a:solidFill>
            <a:srgbClr val="0070C0"/>
          </a:solidFill>
          <a:ln w="9525">
            <a:solidFill>
              <a:srgbClr val="606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t" anchorCtr="0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3.000 </a:t>
            </a:r>
          </a:p>
          <a:p>
            <a:pPr algn="ctr"/>
            <a:r>
              <a:rPr lang="de-DE" sz="1200" b="1" dirty="0">
                <a:solidFill>
                  <a:schemeClr val="tx1"/>
                </a:solidFill>
              </a:rPr>
              <a:t>unsichere Handlungen/Situationen</a:t>
            </a:r>
          </a:p>
        </p:txBody>
      </p:sp>
      <p:sp>
        <p:nvSpPr>
          <p:cNvPr id="23" name="Trapezoid 8">
            <a:extLst>
              <a:ext uri="{FF2B5EF4-FFF2-40B4-BE49-F238E27FC236}">
                <a16:creationId xmlns:a16="http://schemas.microsoft.com/office/drawing/2014/main" id="{A35E65FF-D07B-8AF2-0654-D1F3D4015E86}"/>
              </a:ext>
            </a:extLst>
          </p:cNvPr>
          <p:cNvSpPr/>
          <p:nvPr/>
        </p:nvSpPr>
        <p:spPr>
          <a:xfrm>
            <a:off x="2762251" y="3090013"/>
            <a:ext cx="3619499" cy="687600"/>
          </a:xfrm>
          <a:prstGeom prst="trapezoid">
            <a:avLst>
              <a:gd name="adj" fmla="val 62858"/>
            </a:avLst>
          </a:prstGeom>
          <a:solidFill>
            <a:srgbClr val="00B050"/>
          </a:solidFill>
          <a:ln w="9525">
            <a:solidFill>
              <a:srgbClr val="606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t" anchorCtr="0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300 </a:t>
            </a:r>
          </a:p>
          <a:p>
            <a:pPr algn="ctr"/>
            <a:r>
              <a:rPr lang="de-DE" sz="1200" b="1" dirty="0">
                <a:solidFill>
                  <a:schemeClr val="tx1"/>
                </a:solidFill>
              </a:rPr>
              <a:t>beinahe Unfälle</a:t>
            </a:r>
          </a:p>
        </p:txBody>
      </p:sp>
      <p:sp>
        <p:nvSpPr>
          <p:cNvPr id="24" name="Trapezoid 9">
            <a:extLst>
              <a:ext uri="{FF2B5EF4-FFF2-40B4-BE49-F238E27FC236}">
                <a16:creationId xmlns:a16="http://schemas.microsoft.com/office/drawing/2014/main" id="{55D7155B-AD7B-15C7-28C3-1CE746383AA6}"/>
              </a:ext>
            </a:extLst>
          </p:cNvPr>
          <p:cNvSpPr/>
          <p:nvPr/>
        </p:nvSpPr>
        <p:spPr>
          <a:xfrm>
            <a:off x="3194050" y="2405988"/>
            <a:ext cx="2762250" cy="687600"/>
          </a:xfrm>
          <a:prstGeom prst="trapezoid">
            <a:avLst>
              <a:gd name="adj" fmla="val 61935"/>
            </a:avLst>
          </a:prstGeom>
          <a:solidFill>
            <a:srgbClr val="FBDC00"/>
          </a:solidFill>
          <a:ln w="9525">
            <a:solidFill>
              <a:srgbClr val="606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t" anchorCtr="0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30 </a:t>
            </a:r>
          </a:p>
          <a:p>
            <a:pPr algn="ctr"/>
            <a:r>
              <a:rPr lang="de-DE" sz="1200" b="1" dirty="0">
                <a:solidFill>
                  <a:schemeClr val="tx1"/>
                </a:solidFill>
              </a:rPr>
              <a:t>leichte Unfälle</a:t>
            </a:r>
          </a:p>
        </p:txBody>
      </p:sp>
      <p:sp>
        <p:nvSpPr>
          <p:cNvPr id="25" name="Gleichschenkliges Dreieck 23">
            <a:extLst>
              <a:ext uri="{FF2B5EF4-FFF2-40B4-BE49-F238E27FC236}">
                <a16:creationId xmlns:a16="http://schemas.microsoft.com/office/drawing/2014/main" id="{4E902DD1-914C-3EDA-09FA-F29E10694D6D}"/>
              </a:ext>
            </a:extLst>
          </p:cNvPr>
          <p:cNvSpPr/>
          <p:nvPr/>
        </p:nvSpPr>
        <p:spPr>
          <a:xfrm>
            <a:off x="4051300" y="893277"/>
            <a:ext cx="1047750" cy="829485"/>
          </a:xfrm>
          <a:prstGeom prst="triangle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606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 1 </a:t>
            </a:r>
          </a:p>
          <a:p>
            <a:pPr algn="ctr"/>
            <a:r>
              <a:rPr lang="de-DE" sz="1200" b="1" dirty="0">
                <a:solidFill>
                  <a:schemeClr val="tx1"/>
                </a:solidFill>
              </a:rPr>
              <a:t>Tod</a:t>
            </a:r>
          </a:p>
        </p:txBody>
      </p:sp>
      <p:sp>
        <p:nvSpPr>
          <p:cNvPr id="26" name="Trapezoid 9">
            <a:extLst>
              <a:ext uri="{FF2B5EF4-FFF2-40B4-BE49-F238E27FC236}">
                <a16:creationId xmlns:a16="http://schemas.microsoft.com/office/drawing/2014/main" id="{B4470389-AB53-BDC6-FA65-994D2CA5D020}"/>
              </a:ext>
            </a:extLst>
          </p:cNvPr>
          <p:cNvSpPr/>
          <p:nvPr/>
        </p:nvSpPr>
        <p:spPr>
          <a:xfrm>
            <a:off x="3619500" y="1721963"/>
            <a:ext cx="1908175" cy="687600"/>
          </a:xfrm>
          <a:prstGeom prst="trapezoid">
            <a:avLst>
              <a:gd name="adj" fmla="val 62859"/>
            </a:avLst>
          </a:prstGeom>
          <a:solidFill>
            <a:srgbClr val="EC521B"/>
          </a:solidFill>
          <a:ln w="9525">
            <a:solidFill>
              <a:srgbClr val="606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t" anchorCtr="0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 </a:t>
            </a:r>
          </a:p>
          <a:p>
            <a:pPr algn="ctr"/>
            <a:r>
              <a:rPr lang="de-DE" sz="1200" b="1" dirty="0">
                <a:solidFill>
                  <a:schemeClr val="tx1"/>
                </a:solidFill>
              </a:rPr>
              <a:t>schwere Unfälle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2F8A910-E01B-9C22-5C08-6EE954B6A8CE}"/>
              </a:ext>
            </a:extLst>
          </p:cNvPr>
          <p:cNvSpPr txBox="1"/>
          <p:nvPr/>
        </p:nvSpPr>
        <p:spPr>
          <a:xfrm>
            <a:off x="5219699" y="1624864"/>
            <a:ext cx="3136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606060"/>
                </a:solidFill>
              </a:rPr>
              <a:t>Das „Last Minute </a:t>
            </a:r>
            <a:r>
              <a:rPr lang="de-DE" sz="1200" dirty="0" err="1">
                <a:solidFill>
                  <a:srgbClr val="606060"/>
                </a:solidFill>
              </a:rPr>
              <a:t>Risk</a:t>
            </a:r>
            <a:r>
              <a:rPr lang="de-DE" sz="1200" dirty="0">
                <a:solidFill>
                  <a:srgbClr val="606060"/>
                </a:solidFill>
              </a:rPr>
              <a:t> Assessment“  </a:t>
            </a:r>
            <a:br>
              <a:rPr lang="de-DE" sz="1200" dirty="0">
                <a:solidFill>
                  <a:srgbClr val="606060"/>
                </a:solidFill>
              </a:rPr>
            </a:br>
            <a:r>
              <a:rPr lang="de-DE" sz="1200" dirty="0">
                <a:solidFill>
                  <a:srgbClr val="606060"/>
                </a:solidFill>
              </a:rPr>
              <a:t>   (LMRA) soll </a:t>
            </a:r>
            <a:r>
              <a:rPr lang="de-DE" sz="1200" b="1" dirty="0">
                <a:solidFill>
                  <a:srgbClr val="606060"/>
                </a:solidFill>
              </a:rPr>
              <a:t>die unsichere Handlung</a:t>
            </a:r>
            <a:br>
              <a:rPr lang="de-DE" sz="1200" b="1" dirty="0">
                <a:solidFill>
                  <a:srgbClr val="606060"/>
                </a:solidFill>
              </a:rPr>
            </a:br>
            <a:r>
              <a:rPr lang="de-DE" sz="1200" b="1" dirty="0">
                <a:solidFill>
                  <a:srgbClr val="606060"/>
                </a:solidFill>
              </a:rPr>
              <a:t>      verhindern</a:t>
            </a:r>
            <a:r>
              <a:rPr lang="de-DE" sz="1200" dirty="0">
                <a:solidFill>
                  <a:srgbClr val="606060"/>
                </a:solidFill>
              </a:rPr>
              <a:t>, </a:t>
            </a:r>
            <a:r>
              <a:rPr lang="de-DE" sz="1200" b="1" dirty="0">
                <a:solidFill>
                  <a:srgbClr val="606060"/>
                </a:solidFill>
              </a:rPr>
              <a:t>die vielleicht</a:t>
            </a:r>
            <a:br>
              <a:rPr lang="de-DE" sz="1200" b="1" dirty="0">
                <a:solidFill>
                  <a:srgbClr val="606060"/>
                </a:solidFill>
              </a:rPr>
            </a:br>
            <a:r>
              <a:rPr lang="de-DE" sz="1200" b="1" dirty="0">
                <a:solidFill>
                  <a:srgbClr val="606060"/>
                </a:solidFill>
              </a:rPr>
              <a:t>        zum tödlichen Unfall führt!</a:t>
            </a:r>
          </a:p>
        </p:txBody>
      </p:sp>
      <p:pic>
        <p:nvPicPr>
          <p:cNvPr id="28" name="Picture 9" descr="Gefahrenhinweis_Seite_1">
            <a:extLst>
              <a:ext uri="{FF2B5EF4-FFF2-40B4-BE49-F238E27FC236}">
                <a16:creationId xmlns:a16="http://schemas.microsoft.com/office/drawing/2014/main" id="{76F1392A-0DB0-D7BF-356A-274B2702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5" y="1721963"/>
            <a:ext cx="1251905" cy="1723943"/>
          </a:xfrm>
          <a:prstGeom prst="rect">
            <a:avLst/>
          </a:prstGeom>
          <a:noFill/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Gefahrenhinweis_Seite_2">
            <a:extLst>
              <a:ext uri="{FF2B5EF4-FFF2-40B4-BE49-F238E27FC236}">
                <a16:creationId xmlns:a16="http://schemas.microsoft.com/office/drawing/2014/main" id="{8937706A-4853-6370-7458-18A0D4F2E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9" y="1518988"/>
            <a:ext cx="1238556" cy="1722569"/>
          </a:xfrm>
          <a:prstGeom prst="rect">
            <a:avLst/>
          </a:prstGeom>
          <a:noFill/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24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FC7FBDA-10BC-9343-8873-633B3942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362" y="1029033"/>
            <a:ext cx="2632939" cy="3432720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F524A91-E103-F04F-B626-6A6FE3328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994" y="2561572"/>
            <a:ext cx="1853168" cy="18531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Sicherheitsschulungen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B8E0C893-16BE-7241-A706-5A8BF30FD8F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Ansicht Homepage – Übersicht Formulare Stand 05/2024</a:t>
            </a:r>
          </a:p>
        </p:txBody>
      </p:sp>
      <p:sp>
        <p:nvSpPr>
          <p:cNvPr id="3" name="Rechteckige Legende 2">
            <a:extLst>
              <a:ext uri="{FF2B5EF4-FFF2-40B4-BE49-F238E27FC236}">
                <a16:creationId xmlns:a16="http://schemas.microsoft.com/office/drawing/2014/main" id="{B8ABDAE0-055F-1F4D-A63B-04E0BEC68DAB}"/>
              </a:ext>
            </a:extLst>
          </p:cNvPr>
          <p:cNvSpPr/>
          <p:nvPr/>
        </p:nvSpPr>
        <p:spPr>
          <a:xfrm rot="16200000">
            <a:off x="546988" y="1223389"/>
            <a:ext cx="3033353" cy="3025038"/>
          </a:xfrm>
          <a:prstGeom prst="wedgeRectCallout">
            <a:avLst>
              <a:gd name="adj1" fmla="val 356"/>
              <a:gd name="adj2" fmla="val 91006"/>
            </a:avLst>
          </a:pr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753E40-06BD-CE4F-8330-22C8C428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7" y="1296679"/>
            <a:ext cx="2884901" cy="288490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C7DBD5F-9BBC-3646-8520-3D102421BF17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1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Einheitliches</a:t>
            </a:r>
            <a:r>
              <a:rPr lang="de-DE" sz="2800">
                <a:solidFill>
                  <a:schemeClr val="tx1"/>
                </a:solidFill>
              </a:rPr>
              <a:t> </a:t>
            </a:r>
            <a:r>
              <a:rPr lang="de-DE"/>
              <a:t>BBS PTW-System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31ABF200-A2EC-4BE5-9AC5-0B454562C875}"/>
              </a:ext>
            </a:extLst>
          </p:cNvPr>
          <p:cNvSpPr txBox="1">
            <a:spLocks/>
          </p:cNvSpPr>
          <p:nvPr/>
        </p:nvSpPr>
        <p:spPr>
          <a:xfrm>
            <a:off x="457200" y="1055712"/>
            <a:ext cx="7636256" cy="1718804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5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fontAlgn="b">
              <a:spcAft>
                <a:spcPts val="450"/>
              </a:spcAft>
              <a:buClr>
                <a:srgbClr val="233C7D"/>
              </a:buClr>
            </a:pPr>
            <a:r>
              <a:rPr lang="de-DE" sz="1400" dirty="0"/>
              <a:t>Alle Gesellschaften haben zum Ziel, dass auf ihren Tankstellen sicher gearbeitet wird.</a:t>
            </a:r>
          </a:p>
          <a:p>
            <a:pPr fontAlgn="b">
              <a:spcAft>
                <a:spcPts val="450"/>
              </a:spcAft>
              <a:buClr>
                <a:srgbClr val="233C7D"/>
              </a:buClr>
            </a:pPr>
            <a:r>
              <a:rPr lang="de-DE" sz="1400" dirty="0"/>
              <a:t>Die Nutzung des gemeinsamen BBS PTW-Systems soll die sichere Arbeit auf den Tankstellen erleichtern.</a:t>
            </a:r>
          </a:p>
          <a:p>
            <a:pPr fontAlgn="b">
              <a:spcAft>
                <a:spcPts val="450"/>
              </a:spcAft>
              <a:buClr>
                <a:srgbClr val="233C7D"/>
              </a:buClr>
            </a:pPr>
            <a:r>
              <a:rPr lang="de-DE" sz="1400" dirty="0"/>
              <a:t>Das PTW System und die BBS PTW-Systemunterlagen sind für alle Gesellschaften gleich.</a:t>
            </a:r>
          </a:p>
          <a:p>
            <a:pPr fontAlgn="b">
              <a:spcAft>
                <a:spcPts val="450"/>
              </a:spcAft>
              <a:buClr>
                <a:srgbClr val="233C7D"/>
              </a:buClr>
            </a:pPr>
            <a:r>
              <a:rPr lang="de-DE" sz="1400" dirty="0"/>
              <a:t>Gewisse Unterschiede in der Handhabung des PTW-Systems und besondere Regeln lassen sich nicht vermeiden, da internationale Vorgaben eingehalten werden müssen.</a:t>
            </a:r>
          </a:p>
          <a:p>
            <a:pPr lvl="1" fontAlgn="b">
              <a:spcAft>
                <a:spcPts val="450"/>
              </a:spcAft>
              <a:buClr>
                <a:srgbClr val="233C7D"/>
              </a:buClr>
              <a:buFont typeface="Arial" panose="020B0604020202020204" pitchFamily="34" charset="0"/>
              <a:buChar char="•"/>
            </a:pPr>
            <a:endParaRPr lang="de-DE" sz="1250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EE96022-0FC1-4DD9-AF4F-C744F660E33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57200" y="586438"/>
            <a:ext cx="8236324" cy="327572"/>
          </a:xfrm>
        </p:spPr>
        <p:txBody>
          <a:bodyPr/>
          <a:lstStyle/>
          <a:p>
            <a:r>
              <a:rPr lang="de-DE"/>
              <a:t>Kleine Unterschiede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43BDA86-9FAC-5B44-8431-A23FB7A2ECFD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21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PTW-System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4949C8-480F-5344-BC69-1FAD8AF3972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8236324" cy="27266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Das PTW-System basiert auf 3 Kerndokumenten: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289465F-5152-4083-85F5-B5E88A7C53AB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332562"/>
            <a:ext cx="8239125" cy="3095389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5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800100" lvl="1" indent="-342900" defTabSz="914400">
              <a:buSzPct val="90000"/>
              <a:buFontTx/>
              <a:buAutoNum type="arabicPeriod"/>
              <a:tabLst>
                <a:tab pos="1438275" algn="l"/>
                <a:tab pos="1885950" algn="l"/>
                <a:tab pos="5295900" algn="l"/>
              </a:tabLst>
              <a:defRPr/>
            </a:pPr>
            <a:endParaRPr lang="de-DE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9444" indent="-342900" defTabSz="914400">
              <a:buSzPct val="90000"/>
              <a:buAutoNum type="arabicPeriod"/>
              <a:tabLst>
                <a:tab pos="1255713" algn="l"/>
                <a:tab pos="1525588" algn="l"/>
                <a:tab pos="4933950" algn="l"/>
              </a:tabLst>
              <a:defRPr/>
            </a:pPr>
            <a:r>
              <a:rPr lang="de-DE" sz="1400" b="1" dirty="0"/>
              <a:t>WCF	=	Arbeitsfreigabeprotokoll	(Work </a:t>
            </a:r>
            <a:r>
              <a:rPr lang="de-DE" sz="1400" b="1" dirty="0" err="1"/>
              <a:t>Clearance</a:t>
            </a:r>
            <a:r>
              <a:rPr lang="de-DE" sz="1400" b="1" dirty="0"/>
              <a:t> Form )</a:t>
            </a:r>
          </a:p>
          <a:p>
            <a:pPr marL="579444" indent="-342900" defTabSz="914400">
              <a:buSzPct val="90000"/>
              <a:buAutoNum type="arabicPeriod"/>
              <a:tabLst>
                <a:tab pos="1255713" algn="l"/>
                <a:tab pos="1525588" algn="l"/>
                <a:tab pos="4933950" algn="l"/>
              </a:tabLst>
              <a:defRPr/>
            </a:pPr>
            <a:r>
              <a:rPr lang="de-DE" sz="1400" b="1" dirty="0"/>
              <a:t>JHA	=	Gefährdungsbeurteilung	(Job </a:t>
            </a:r>
            <a:r>
              <a:rPr lang="de-DE" sz="1400" b="1" dirty="0" err="1"/>
              <a:t>Hazard</a:t>
            </a:r>
            <a:r>
              <a:rPr lang="de-DE" sz="1400" b="1" dirty="0"/>
              <a:t> Analysis)</a:t>
            </a:r>
          </a:p>
          <a:p>
            <a:pPr marL="236544" indent="0" defTabSz="914400">
              <a:buSzPct val="90000"/>
              <a:buNone/>
              <a:tabLst>
                <a:tab pos="1255713" algn="l"/>
                <a:tab pos="1525588" algn="l"/>
                <a:tab pos="4933950" algn="l"/>
              </a:tabLst>
              <a:defRPr/>
            </a:pPr>
            <a:endParaRPr lang="de-DE" sz="1400" b="1" dirty="0"/>
          </a:p>
          <a:p>
            <a:pPr marL="579444" indent="-342900" defTabSz="914400">
              <a:buSzPct val="90000"/>
              <a:buFont typeface="+mj-lt"/>
              <a:buAutoNum type="arabicPeriod" startAt="3"/>
              <a:tabLst>
                <a:tab pos="1255713" algn="l"/>
                <a:tab pos="1525588" algn="l"/>
                <a:tab pos="4933950" algn="l"/>
              </a:tabLst>
              <a:defRPr/>
            </a:pPr>
            <a:r>
              <a:rPr lang="de-DE" sz="1400" b="1" dirty="0"/>
              <a:t>PTW	=	Arbeitserlaubnisschein	(Permit </a:t>
            </a:r>
            <a:r>
              <a:rPr lang="de-DE" sz="1400" b="1" dirty="0" err="1"/>
              <a:t>To</a:t>
            </a:r>
            <a:r>
              <a:rPr lang="de-DE" sz="1400" b="1" dirty="0"/>
              <a:t> Work)</a:t>
            </a:r>
          </a:p>
          <a:p>
            <a:pPr marL="236544" indent="0" defTabSz="914400">
              <a:buSzPct val="90000"/>
              <a:buNone/>
              <a:tabLst>
                <a:tab pos="1255713" algn="l"/>
                <a:tab pos="1525588" algn="l"/>
                <a:tab pos="4933950" algn="l"/>
              </a:tabLst>
              <a:defRPr/>
            </a:pPr>
            <a:endParaRPr lang="de-DE" sz="1400" dirty="0"/>
          </a:p>
          <a:p>
            <a:pPr marL="236544" indent="0" defTabSz="914400">
              <a:buSzPct val="90000"/>
              <a:buNone/>
              <a:tabLst>
                <a:tab pos="1255713" algn="l"/>
                <a:tab pos="1525588" algn="l"/>
                <a:tab pos="4933950" algn="l"/>
              </a:tabLst>
              <a:defRPr/>
            </a:pPr>
            <a:r>
              <a:rPr lang="de-DE" sz="1400" dirty="0">
                <a:highlight>
                  <a:srgbClr val="FFFF00"/>
                </a:highlight>
              </a:rPr>
              <a:t>Für alle Arbeiten ist eine WCF und eine JHA notwendig!</a:t>
            </a:r>
          </a:p>
          <a:p>
            <a:pPr marL="236544" indent="0" defTabSz="914400">
              <a:buSzPct val="90000"/>
              <a:buNone/>
              <a:tabLst>
                <a:tab pos="1255713" algn="l"/>
                <a:tab pos="1525588" algn="l"/>
                <a:tab pos="4933950" algn="l"/>
              </a:tabLst>
              <a:defRPr/>
            </a:pPr>
            <a:r>
              <a:rPr lang="de-DE" sz="1400" dirty="0">
                <a:highlight>
                  <a:srgbClr val="FA6F64"/>
                </a:highlight>
              </a:rPr>
              <a:t>Nur für sog. Tätigkeiten mit hohem Risiko kommt eine PTW hinzu!</a:t>
            </a:r>
          </a:p>
          <a:p>
            <a:pPr marL="236544" indent="0" defTabSz="914400">
              <a:buSzPct val="90000"/>
              <a:buNone/>
              <a:tabLst>
                <a:tab pos="1255713" algn="l"/>
                <a:tab pos="1525588" algn="l"/>
                <a:tab pos="4933950" algn="l"/>
              </a:tabLst>
              <a:defRPr/>
            </a:pPr>
            <a:endParaRPr lang="de-DE" sz="14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de-DE" sz="1400" kern="0" dirty="0">
                <a:latin typeface="Arial" panose="020B0604020202020204" pitchFamily="34" charset="0"/>
                <a:cs typeface="Arial" panose="020B0604020202020204" pitchFamily="34" charset="0"/>
              </a:rPr>
              <a:t>Hintergrund ist die Tatsache, dass Arbeiten an unterschiedlichen Orten oder in unterschiedlichen Situationen auf der Tankstelle auch andere Gefährdungen beinhalten! 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de-DE" sz="1400" kern="0" dirty="0">
                <a:latin typeface="Arial" panose="020B0604020202020204" pitchFamily="34" charset="0"/>
                <a:cs typeface="Arial" panose="020B0604020202020204" pitchFamily="34" charset="0"/>
              </a:rPr>
              <a:t>Kriterien (Bsp.</a:t>
            </a:r>
            <a:r>
              <a:rPr lang="de-DE" sz="1400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): Explosionsgefahr, Absturzgefahr, Stromschlag etc.</a:t>
            </a:r>
            <a:endParaRPr lang="de-DE" sz="1400" dirty="0"/>
          </a:p>
        </p:txBody>
      </p:sp>
      <p:sp>
        <p:nvSpPr>
          <p:cNvPr id="9" name="Rechteck 6">
            <a:extLst>
              <a:ext uri="{FF2B5EF4-FFF2-40B4-BE49-F238E27FC236}">
                <a16:creationId xmlns:a16="http://schemas.microsoft.com/office/drawing/2014/main" id="{6952D5D5-69C6-493F-AEE6-9CD3E5401C4D}"/>
              </a:ext>
            </a:extLst>
          </p:cNvPr>
          <p:cNvSpPr/>
          <p:nvPr/>
        </p:nvSpPr>
        <p:spPr>
          <a:xfrm>
            <a:off x="648000" y="1527245"/>
            <a:ext cx="7754140" cy="69337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8">
            <a:extLst>
              <a:ext uri="{FF2B5EF4-FFF2-40B4-BE49-F238E27FC236}">
                <a16:creationId xmlns:a16="http://schemas.microsoft.com/office/drawing/2014/main" id="{02E9FBFC-4D94-48DB-8460-4AABE819ACC5}"/>
              </a:ext>
            </a:extLst>
          </p:cNvPr>
          <p:cNvSpPr/>
          <p:nvPr/>
        </p:nvSpPr>
        <p:spPr>
          <a:xfrm>
            <a:off x="540000" y="1422103"/>
            <a:ext cx="7973379" cy="1327360"/>
          </a:xfrm>
          <a:prstGeom prst="rect">
            <a:avLst/>
          </a:prstGeom>
          <a:noFill/>
          <a:ln w="76200">
            <a:solidFill>
              <a:srgbClr val="FA6F6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8D0978AE-7BDD-43A8-8EE3-78D44FE5644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57200" y="586438"/>
            <a:ext cx="8236324" cy="327572"/>
          </a:xfrm>
        </p:spPr>
        <p:txBody>
          <a:bodyPr/>
          <a:lstStyle/>
          <a:p>
            <a:r>
              <a:rPr lang="de-DE" dirty="0"/>
              <a:t>Dokumente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F8A6EC1-B1C0-CB4C-888B-22DC8C5A9DF4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F5C5DEE-99FF-0844-B030-930EDBBD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Tätigkeitstabelle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7854589B-8ED1-A942-993D-AA5B9A6BFF7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C519BF5-549C-5347-A18E-4080D60F3056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07EB227-4DA7-514C-AB36-69FACA88F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2" t="9355" r="7273" b="20965"/>
          <a:stretch/>
        </p:blipFill>
        <p:spPr>
          <a:xfrm>
            <a:off x="1590258" y="1010331"/>
            <a:ext cx="5969158" cy="3453139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788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Tätigkeitstabelle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Anlass und Ziel der Veränderungen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4949C8-480F-5344-BC69-1FAD8AF3972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dirty="0"/>
              <a:t>Vortrag Archiv 2023</a:t>
            </a:r>
          </a:p>
          <a:p>
            <a:pPr>
              <a:lnSpc>
                <a:spcPct val="150000"/>
              </a:lnSpc>
            </a:pPr>
            <a:r>
              <a:rPr lang="de-DE" dirty="0"/>
              <a:t>Neueste Version der Tätigkeitstabelle ab 2024</a:t>
            </a:r>
          </a:p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6D68C26-F208-C443-A79D-2D94721D7B73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0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Tätigkeitstabelle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Merkpunkte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4949C8-480F-5344-BC69-1FAD8AF3972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Tätigkeitstabelle dient als Grundlage für die</a:t>
            </a:r>
            <a:r>
              <a:rPr lang="de-DE" dirty="0"/>
              <a:t> Verwendung der Formulare WCF, JHA und PTW:</a:t>
            </a:r>
          </a:p>
          <a:p>
            <a:pPr lvl="1">
              <a:spcBef>
                <a:spcPts val="6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Wann sind welche Formulare wie zu benutzen?</a:t>
            </a:r>
          </a:p>
          <a:p>
            <a:pPr lvl="1">
              <a:spcBef>
                <a:spcPts val="6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Wie wird ein Gefährdungspotential eindeutig und sicher einer Gefährdungskategorie zugeordnet?</a:t>
            </a:r>
          </a:p>
          <a:p>
            <a:pPr lvl="1">
              <a:spcBef>
                <a:spcPts val="6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Welche besondere Regelungen gelten für einzelne Gesellschaften?</a:t>
            </a:r>
          </a:p>
          <a:p>
            <a:pPr>
              <a:spcBef>
                <a:spcPts val="1800"/>
              </a:spcBef>
            </a:pPr>
            <a:r>
              <a:rPr lang="de-DE" dirty="0"/>
              <a:t>Schematische Darstellung der Gefahrenbereiche immer mit berücksichtigen:</a:t>
            </a:r>
          </a:p>
          <a:p>
            <a:pPr lvl="1">
              <a:spcBef>
                <a:spcPts val="6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Einteilung der Tankstellen in Gefahrenbereiche bezogen auf die Zündgefährdung.</a:t>
            </a:r>
          </a:p>
          <a:p>
            <a:pPr lvl="1">
              <a:spcBef>
                <a:spcPts val="6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Es muss unterschieden werden zwischen „innerhalb“ und „außerhalb“ von Gefahrenbereichen.</a:t>
            </a:r>
          </a:p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E0188C2-57F1-FF42-B10C-B559660E5A1B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 Heißarbeiten bzw. Arbeiten mit </a:t>
            </a:r>
            <a:br>
              <a:rPr lang="de-DE" dirty="0"/>
            </a:br>
            <a:r>
              <a:rPr lang="de-DE" dirty="0"/>
              <a:t>Zünd- und/oder Brandgefahr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4949C8-480F-5344-BC69-1FAD8AF3972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3838" y="1126477"/>
            <a:ext cx="8236324" cy="3218659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Schweißen, Hartlöten, Löten, Brenneschneiden sowie sämtliche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Arbeiten mit offener Flamme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Sämtliche Elektrowerkzeuge/-geräte (Kabel- oder Akkubetrieben) sowie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elektrisch betriebene Geräte / Maschinen (Akku- und Netzbetrieb)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Stemmen von Beton / harten Werkstoffen mit Presslufthämmern und / oder von Hand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Betonsägen, Trennen, Bohren, maschinelles Schleifen, Sägen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Einsatz mobiler Elektroheizer und Heißluftpistolen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Sandstrahlarbeiten, sämtliche Arbeiten die statische Aufladungen erzeugen können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Sämtliche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Werkzeuge die nicht vollständig explosionsgeschützt und eigensicher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sind (sämtliche Komponente nach ATEX Richtlinie zertifiziert)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Sämtliche sonstige Arbeiten, die eine Zündquelle darstellen können oder Funkenflug erzeugen</a:t>
            </a: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334AA95C-A2DE-4613-9A44-DC7CA03901F3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5077" r="7987" b="6746"/>
          <a:stretch/>
        </p:blipFill>
        <p:spPr>
          <a:xfrm>
            <a:off x="7756635" y="1185827"/>
            <a:ext cx="806400" cy="806400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pic>
        <p:nvPicPr>
          <p:cNvPr id="9" name="Grafik 2">
            <a:extLst>
              <a:ext uri="{FF2B5EF4-FFF2-40B4-BE49-F238E27FC236}">
                <a16:creationId xmlns:a16="http://schemas.microsoft.com/office/drawing/2014/main" id="{470452BE-8557-4CCB-BEBE-9EA1C9442E2A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6381" r="4047" b="6810"/>
          <a:stretch/>
        </p:blipFill>
        <p:spPr>
          <a:xfrm>
            <a:off x="7756635" y="2157753"/>
            <a:ext cx="806400" cy="806400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C9EC078-F435-7048-90E1-A713F7BF1E5A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5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77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Heißarbeiten, Arbeiten mit Zünd- und/oder Brandgefahr in Gefahrenbereichen (1/2)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4949C8-480F-5344-BC69-1FAD8AF3972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3838" y="1126477"/>
            <a:ext cx="8236324" cy="3218659"/>
          </a:xfrm>
        </p:spPr>
        <p:txBody>
          <a:bodyPr>
            <a:norm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Heißarbeiten bzw. Arbeiten mit Zünd- und/oder Brandgefahr in Gefahrenbereichen sind notwendig und können daher nicht generell ausgeschlossen werden!</a:t>
            </a:r>
          </a:p>
          <a:p>
            <a:pPr>
              <a:spcBef>
                <a:spcPts val="12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Für die Durchführung gibt es klare Regeln:</a:t>
            </a:r>
          </a:p>
          <a:p>
            <a:pPr lvl="1" defTabSz="457200">
              <a:buFont typeface="Symbol" pitchFamily="2" charset="2"/>
              <a:buChar char="-"/>
            </a:pPr>
            <a:r>
              <a:rPr lang="de-DE" kern="1200" dirty="0">
                <a:cs typeface="+mn-cs"/>
              </a:rPr>
              <a:t>Vermeidbare Heißarbeiten müssen unterlassen werden</a:t>
            </a:r>
          </a:p>
          <a:p>
            <a:pPr lvl="1" defTabSz="457200">
              <a:buFont typeface="Symbol" pitchFamily="2" charset="2"/>
              <a:buChar char="-"/>
            </a:pPr>
            <a:r>
              <a:rPr lang="de-DE" kern="1200" dirty="0">
                <a:cs typeface="+mn-cs"/>
              </a:rPr>
              <a:t>Heißarbeiten in Gefahrenbereichen sind PTW pflichtig (Arbeitserlaubnis – 4 Augen Prinzip) </a:t>
            </a:r>
          </a:p>
          <a:p>
            <a:pPr lvl="1" defTabSz="457200">
              <a:buFont typeface="Symbol" pitchFamily="2" charset="2"/>
              <a:buChar char="-"/>
            </a:pPr>
            <a:r>
              <a:rPr lang="de-DE" kern="1200" dirty="0">
                <a:cs typeface="+mn-cs"/>
              </a:rPr>
              <a:t>Vor Arbeitsbeginn erfolgt zwingend die Gasmessung durch eine kompetente Person</a:t>
            </a:r>
          </a:p>
          <a:p>
            <a:pPr lvl="1" defTabSz="457200">
              <a:buFont typeface="Symbol" pitchFamily="2" charset="2"/>
              <a:buChar char="-"/>
            </a:pPr>
            <a:r>
              <a:rPr lang="de-DE" kern="1200" dirty="0">
                <a:cs typeface="+mn-cs"/>
              </a:rPr>
              <a:t>Wenn eine Ex-Atmosphäre festgestellt wird, wird nicht mit der Heißarbeit begonnen</a:t>
            </a:r>
          </a:p>
          <a:p>
            <a:pPr lvl="1" defTabSz="457200">
              <a:buFont typeface="Symbol" pitchFamily="2" charset="2"/>
              <a:buChar char="-"/>
            </a:pPr>
            <a:r>
              <a:rPr lang="de-DE" kern="1200" dirty="0">
                <a:cs typeface="+mn-cs"/>
              </a:rPr>
              <a:t>Es erfolgt die technische Belüftung, bis Sicherheit hergestellt ist</a:t>
            </a:r>
          </a:p>
          <a:p>
            <a:pPr lvl="1" defTabSz="457200">
              <a:buFont typeface="Symbol" pitchFamily="2" charset="2"/>
              <a:buChar char="-"/>
            </a:pPr>
            <a:r>
              <a:rPr lang="de-DE" kern="1200" dirty="0">
                <a:cs typeface="+mn-cs"/>
              </a:rPr>
              <a:t>Es muss verhindert werden, dass Gas nachströmt</a:t>
            </a:r>
            <a:br>
              <a:rPr lang="de-DE" kern="1200" dirty="0">
                <a:cs typeface="+mn-cs"/>
              </a:rPr>
            </a:br>
            <a:r>
              <a:rPr lang="de-DE" kern="1200" dirty="0">
                <a:cs typeface="+mn-cs"/>
              </a:rPr>
              <a:t>(Gasschutzzaun, Gasdichte Abdeckung / Verpackung, Verschließen aller Rohre und Flansche, …)</a:t>
            </a:r>
          </a:p>
          <a:p>
            <a:pPr marL="342891" lvl="1" indent="0" defTabSz="457200">
              <a:buNone/>
            </a:pPr>
            <a:r>
              <a:rPr lang="de-DE" sz="1250" kern="1200" dirty="0">
                <a:cs typeface="+mn-cs"/>
              </a:rPr>
              <a:t>…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80577DF-FF06-9541-8B78-31847AF40745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43AB0-7C1D-5540-ACDF-4AB481C9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Partner der BBS-Schulung</a:t>
            </a:r>
          </a:p>
        </p:txBody>
      </p:sp>
      <p:sp>
        <p:nvSpPr>
          <p:cNvPr id="19" name="Untertitel 18">
            <a:extLst>
              <a:ext uri="{FF2B5EF4-FFF2-40B4-BE49-F238E27FC236}">
                <a16:creationId xmlns:a16="http://schemas.microsoft.com/office/drawing/2014/main" id="{9A978BB7-4340-1F44-83CD-43B68525A22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57200" y="586438"/>
            <a:ext cx="8236324" cy="327572"/>
          </a:xfrm>
        </p:spPr>
        <p:txBody>
          <a:bodyPr/>
          <a:lstStyle/>
          <a:p>
            <a:r>
              <a:rPr lang="de-DE" dirty="0"/>
              <a:t>2024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D283E4B-4446-8743-934E-89F3E4B21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813" y="1537876"/>
            <a:ext cx="917824" cy="567042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C97383C-1788-8249-8119-5003C8924CA6}"/>
              </a:ext>
            </a:extLst>
          </p:cNvPr>
          <p:cNvGrpSpPr/>
          <p:nvPr/>
        </p:nvGrpSpPr>
        <p:grpSpPr>
          <a:xfrm>
            <a:off x="3769326" y="2960353"/>
            <a:ext cx="1880267" cy="616990"/>
            <a:chOff x="5213053" y="2931347"/>
            <a:chExt cx="1880267" cy="616990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6E13E76-46F7-D247-B313-13A33A3D4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5093" y="3121466"/>
              <a:ext cx="1098227" cy="318486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CB5BC76-6431-D24B-A5E4-34AD9354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3053" y="2931347"/>
              <a:ext cx="662135" cy="616990"/>
            </a:xfrm>
            <a:prstGeom prst="rect">
              <a:avLst/>
            </a:prstGeom>
          </p:spPr>
        </p:pic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8BCDA68E-2DC2-2D49-9634-6914F6233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34" y="1272099"/>
            <a:ext cx="1878977" cy="109859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E400F46-FBCB-4EA8-2455-7CD0770B0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318" y="1308118"/>
            <a:ext cx="865141" cy="937235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B2CC101-C98D-EA4F-9D73-01F6E1AF280A}"/>
              </a:ext>
            </a:extLst>
          </p:cNvPr>
          <p:cNvGrpSpPr/>
          <p:nvPr/>
        </p:nvGrpSpPr>
        <p:grpSpPr>
          <a:xfrm>
            <a:off x="6741145" y="2768181"/>
            <a:ext cx="954107" cy="1001334"/>
            <a:chOff x="6741145" y="2912230"/>
            <a:chExt cx="954107" cy="1001334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68C540F-B9D8-7042-B9A6-62248727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17" t="10202" r="8136" b="13532"/>
            <a:stretch/>
          </p:blipFill>
          <p:spPr>
            <a:xfrm>
              <a:off x="6763122" y="2912230"/>
              <a:ext cx="886691" cy="645157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55460CA6-8591-B45C-30B2-56C5F4025C58}"/>
                </a:ext>
              </a:extLst>
            </p:cNvPr>
            <p:cNvSpPr txBox="1"/>
            <p:nvPr/>
          </p:nvSpPr>
          <p:spPr>
            <a:xfrm>
              <a:off x="6741145" y="3575010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800" dirty="0"/>
                <a:t>COUCHE-TARD</a:t>
              </a:r>
            </a:p>
            <a:p>
              <a:pPr algn="ctr"/>
              <a:r>
                <a:rPr lang="de-DE" sz="800" dirty="0"/>
                <a:t>DEUTSCHLAND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04CF3720-28D8-514E-B9B1-9A4F90DB5F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878" t="26897" r="21063" b="27560"/>
          <a:stretch/>
        </p:blipFill>
        <p:spPr>
          <a:xfrm>
            <a:off x="1152939" y="2848565"/>
            <a:ext cx="1516428" cy="84056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33A4E26-C2D2-8B43-8363-BA0C22C3AC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5234" y="1138687"/>
            <a:ext cx="2763218" cy="13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88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Heißarbeiten, Arbeiten mit Zünd- und/oder Brandgefahr in Gefahrenbereichen (2/2)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4949C8-480F-5344-BC69-1FAD8AF3972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3838" y="1126477"/>
            <a:ext cx="6136148" cy="321865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Dauermessung an der gefährdetsten Stelle (i.d.R. Tiefpunkt und/oder Richtung der Gasquelle)  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Regelmäßige aktive Prüfung der Werte und Dokumentation der Gasmessung im BBS-Gasmessprotokoll während der Arbeiten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Sofortige Einstellung der Arbeit, falls sich die Werte in Richtung UEG verschieben oder wenn Unsicherheit bezüglich der Sicherheit aufkommt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3B39A6-E08D-4E42-A293-6440372F4F1B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82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4C26C620-C389-450E-964D-4119D0CA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1" y="1047405"/>
            <a:ext cx="699209" cy="6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E27AF43-7E74-6F46-8747-C7B163485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4" t="2044" r="1970" b="2877"/>
          <a:stretch/>
        </p:blipFill>
        <p:spPr>
          <a:xfrm>
            <a:off x="1940112" y="1041771"/>
            <a:ext cx="5270500" cy="3416301"/>
          </a:xfrm>
          <a:prstGeom prst="rect">
            <a:avLst/>
          </a:prstGeom>
          <a:noFill/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7" name="Sprechblase: rechteckig mit abgerundeten Ecken 12">
            <a:extLst>
              <a:ext uri="{FF2B5EF4-FFF2-40B4-BE49-F238E27FC236}">
                <a16:creationId xmlns:a16="http://schemas.microsoft.com/office/drawing/2014/main" id="{69E3D00C-9791-F74E-9BC6-0C783C3D41DC}"/>
              </a:ext>
            </a:extLst>
          </p:cNvPr>
          <p:cNvSpPr/>
          <p:nvPr/>
        </p:nvSpPr>
        <p:spPr>
          <a:xfrm rot="16200000" flipV="1">
            <a:off x="1552220" y="809271"/>
            <a:ext cx="2209801" cy="4185358"/>
          </a:xfrm>
          <a:custGeom>
            <a:avLst/>
            <a:gdLst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0 w 989912"/>
              <a:gd name="connsiteY4" fmla="*/ 0 h 3313881"/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1239 w 989912"/>
              <a:gd name="connsiteY4" fmla="*/ 668449 h 3313881"/>
              <a:gd name="connsiteX5" fmla="*/ 0 w 989912"/>
              <a:gd name="connsiteY5" fmla="*/ 0 h 3313881"/>
              <a:gd name="connsiteX0" fmla="*/ 4939 w 994851"/>
              <a:gd name="connsiteY0" fmla="*/ 0 h 3313881"/>
              <a:gd name="connsiteX1" fmla="*/ 994851 w 994851"/>
              <a:gd name="connsiteY1" fmla="*/ 0 h 3313881"/>
              <a:gd name="connsiteX2" fmla="*/ 994851 w 994851"/>
              <a:gd name="connsiteY2" fmla="*/ 3313881 h 3313881"/>
              <a:gd name="connsiteX3" fmla="*/ 4939 w 994851"/>
              <a:gd name="connsiteY3" fmla="*/ 3313881 h 3313881"/>
              <a:gd name="connsiteX4" fmla="*/ 0 w 994851"/>
              <a:gd name="connsiteY4" fmla="*/ 2138903 h 3313881"/>
              <a:gd name="connsiteX5" fmla="*/ 6178 w 994851"/>
              <a:gd name="connsiteY5" fmla="*/ 668449 h 3313881"/>
              <a:gd name="connsiteX6" fmla="*/ 4939 w 994851"/>
              <a:gd name="connsiteY6" fmla="*/ 0 h 3313881"/>
              <a:gd name="connsiteX0" fmla="*/ 5635 w 995547"/>
              <a:gd name="connsiteY0" fmla="*/ 0 h 3313881"/>
              <a:gd name="connsiteX1" fmla="*/ 995547 w 995547"/>
              <a:gd name="connsiteY1" fmla="*/ 0 h 3313881"/>
              <a:gd name="connsiteX2" fmla="*/ 995547 w 995547"/>
              <a:gd name="connsiteY2" fmla="*/ 3313881 h 3313881"/>
              <a:gd name="connsiteX3" fmla="*/ 5635 w 995547"/>
              <a:gd name="connsiteY3" fmla="*/ 3313881 h 3313881"/>
              <a:gd name="connsiteX4" fmla="*/ 696 w 995547"/>
              <a:gd name="connsiteY4" fmla="*/ 2138903 h 3313881"/>
              <a:gd name="connsiteX5" fmla="*/ 697 w 995547"/>
              <a:gd name="connsiteY5" fmla="*/ 952654 h 3313881"/>
              <a:gd name="connsiteX6" fmla="*/ 6874 w 995547"/>
              <a:gd name="connsiteY6" fmla="*/ 668449 h 3313881"/>
              <a:gd name="connsiteX7" fmla="*/ 5635 w 995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2282663 w 3272575"/>
              <a:gd name="connsiteY0" fmla="*/ 0 h 3313881"/>
              <a:gd name="connsiteX1" fmla="*/ 3272575 w 3272575"/>
              <a:gd name="connsiteY1" fmla="*/ 0 h 3313881"/>
              <a:gd name="connsiteX2" fmla="*/ 3272575 w 3272575"/>
              <a:gd name="connsiteY2" fmla="*/ 3313881 h 3313881"/>
              <a:gd name="connsiteX3" fmla="*/ 2282663 w 3272575"/>
              <a:gd name="connsiteY3" fmla="*/ 3313881 h 3313881"/>
              <a:gd name="connsiteX4" fmla="*/ 2277724 w 3272575"/>
              <a:gd name="connsiteY4" fmla="*/ 2138903 h 3313881"/>
              <a:gd name="connsiteX5" fmla="*/ 1 w 3272575"/>
              <a:gd name="connsiteY5" fmla="*/ 939440 h 3313881"/>
              <a:gd name="connsiteX6" fmla="*/ 2283902 w 3272575"/>
              <a:gd name="connsiteY6" fmla="*/ 668449 h 3313881"/>
              <a:gd name="connsiteX7" fmla="*/ 2282663 w 3272575"/>
              <a:gd name="connsiteY7" fmla="*/ 0 h 3313881"/>
              <a:gd name="connsiteX0" fmla="*/ 2234937 w 3224849"/>
              <a:gd name="connsiteY0" fmla="*/ 0 h 3313881"/>
              <a:gd name="connsiteX1" fmla="*/ 3224849 w 3224849"/>
              <a:gd name="connsiteY1" fmla="*/ 0 h 3313881"/>
              <a:gd name="connsiteX2" fmla="*/ 3224849 w 3224849"/>
              <a:gd name="connsiteY2" fmla="*/ 3313881 h 3313881"/>
              <a:gd name="connsiteX3" fmla="*/ 2234937 w 3224849"/>
              <a:gd name="connsiteY3" fmla="*/ 3313881 h 3313881"/>
              <a:gd name="connsiteX4" fmla="*/ 2229998 w 3224849"/>
              <a:gd name="connsiteY4" fmla="*/ 2138903 h 3313881"/>
              <a:gd name="connsiteX5" fmla="*/ 1 w 3224849"/>
              <a:gd name="connsiteY5" fmla="*/ 946343 h 3313881"/>
              <a:gd name="connsiteX6" fmla="*/ 2236176 w 3224849"/>
              <a:gd name="connsiteY6" fmla="*/ 668449 h 3313881"/>
              <a:gd name="connsiteX7" fmla="*/ 2234937 w 322484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9528 w 1584379"/>
              <a:gd name="connsiteY4" fmla="*/ 2138903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2518 w 1584379"/>
              <a:gd name="connsiteY4" fmla="*/ 1610931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95388 w 1584379"/>
              <a:gd name="connsiteY4" fmla="*/ 1374848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440039 w 1429951"/>
              <a:gd name="connsiteY0" fmla="*/ 0 h 3313881"/>
              <a:gd name="connsiteX1" fmla="*/ 1429951 w 1429951"/>
              <a:gd name="connsiteY1" fmla="*/ 0 h 3313881"/>
              <a:gd name="connsiteX2" fmla="*/ 1429951 w 1429951"/>
              <a:gd name="connsiteY2" fmla="*/ 3313881 h 3313881"/>
              <a:gd name="connsiteX3" fmla="*/ 440039 w 1429951"/>
              <a:gd name="connsiteY3" fmla="*/ 3313881 h 3313881"/>
              <a:gd name="connsiteX4" fmla="*/ 440960 w 1429951"/>
              <a:gd name="connsiteY4" fmla="*/ 1374848 h 3313881"/>
              <a:gd name="connsiteX5" fmla="*/ 2 w 1429951"/>
              <a:gd name="connsiteY5" fmla="*/ 626474 h 3313881"/>
              <a:gd name="connsiteX6" fmla="*/ 441278 w 1429951"/>
              <a:gd name="connsiteY6" fmla="*/ 668449 h 3313881"/>
              <a:gd name="connsiteX7" fmla="*/ 440039 w 1429951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2573 w 1421564"/>
              <a:gd name="connsiteY4" fmla="*/ 1374848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40963 w 1421564"/>
              <a:gd name="connsiteY4" fmla="*/ 1618545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6771 w 1421564"/>
              <a:gd name="connsiteY4" fmla="*/ 1626160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42053 w 1431965"/>
              <a:gd name="connsiteY0" fmla="*/ 0 h 3313881"/>
              <a:gd name="connsiteX1" fmla="*/ 1431965 w 1431965"/>
              <a:gd name="connsiteY1" fmla="*/ 0 h 3313881"/>
              <a:gd name="connsiteX2" fmla="*/ 1431965 w 1431965"/>
              <a:gd name="connsiteY2" fmla="*/ 3313881 h 3313881"/>
              <a:gd name="connsiteX3" fmla="*/ 442053 w 1431965"/>
              <a:gd name="connsiteY3" fmla="*/ 3313881 h 3313881"/>
              <a:gd name="connsiteX4" fmla="*/ 447172 w 1431965"/>
              <a:gd name="connsiteY4" fmla="*/ 1626160 h 3313881"/>
              <a:gd name="connsiteX5" fmla="*/ 1 w 1431965"/>
              <a:gd name="connsiteY5" fmla="*/ 462022 h 3313881"/>
              <a:gd name="connsiteX6" fmla="*/ 443293 w 1431965"/>
              <a:gd name="connsiteY6" fmla="*/ 1003532 h 3313881"/>
              <a:gd name="connsiteX7" fmla="*/ 442053 w 1431965"/>
              <a:gd name="connsiteY7" fmla="*/ 0 h 3313881"/>
              <a:gd name="connsiteX0" fmla="*/ 199323 w 1189235"/>
              <a:gd name="connsiteY0" fmla="*/ 0 h 3313881"/>
              <a:gd name="connsiteX1" fmla="*/ 1189235 w 1189235"/>
              <a:gd name="connsiteY1" fmla="*/ 0 h 3313881"/>
              <a:gd name="connsiteX2" fmla="*/ 1189235 w 1189235"/>
              <a:gd name="connsiteY2" fmla="*/ 3313881 h 3313881"/>
              <a:gd name="connsiteX3" fmla="*/ 199323 w 1189235"/>
              <a:gd name="connsiteY3" fmla="*/ 3313881 h 3313881"/>
              <a:gd name="connsiteX4" fmla="*/ 204442 w 1189235"/>
              <a:gd name="connsiteY4" fmla="*/ 1626160 h 3313881"/>
              <a:gd name="connsiteX5" fmla="*/ 4 w 1189235"/>
              <a:gd name="connsiteY5" fmla="*/ 720417 h 3313881"/>
              <a:gd name="connsiteX6" fmla="*/ 200563 w 1189235"/>
              <a:gd name="connsiteY6" fmla="*/ 1003532 h 3313881"/>
              <a:gd name="connsiteX7" fmla="*/ 199323 w 1189235"/>
              <a:gd name="connsiteY7" fmla="*/ 0 h 3313881"/>
              <a:gd name="connsiteX0" fmla="*/ 490291 w 1480203"/>
              <a:gd name="connsiteY0" fmla="*/ 0 h 3313881"/>
              <a:gd name="connsiteX1" fmla="*/ 1480203 w 1480203"/>
              <a:gd name="connsiteY1" fmla="*/ 0 h 3313881"/>
              <a:gd name="connsiteX2" fmla="*/ 1480203 w 1480203"/>
              <a:gd name="connsiteY2" fmla="*/ 3313881 h 3313881"/>
              <a:gd name="connsiteX3" fmla="*/ 490291 w 1480203"/>
              <a:gd name="connsiteY3" fmla="*/ 3313881 h 3313881"/>
              <a:gd name="connsiteX4" fmla="*/ 495410 w 1480203"/>
              <a:gd name="connsiteY4" fmla="*/ 1626160 h 3313881"/>
              <a:gd name="connsiteX5" fmla="*/ 1 w 1480203"/>
              <a:gd name="connsiteY5" fmla="*/ 653918 h 3313881"/>
              <a:gd name="connsiteX6" fmla="*/ 491531 w 1480203"/>
              <a:gd name="connsiteY6" fmla="*/ 1003532 h 3313881"/>
              <a:gd name="connsiteX7" fmla="*/ 490291 w 1480203"/>
              <a:gd name="connsiteY7" fmla="*/ 0 h 3313881"/>
              <a:gd name="connsiteX0" fmla="*/ 426715 w 1416627"/>
              <a:gd name="connsiteY0" fmla="*/ 0 h 3313881"/>
              <a:gd name="connsiteX1" fmla="*/ 1416627 w 1416627"/>
              <a:gd name="connsiteY1" fmla="*/ 0 h 3313881"/>
              <a:gd name="connsiteX2" fmla="*/ 1416627 w 1416627"/>
              <a:gd name="connsiteY2" fmla="*/ 3313881 h 3313881"/>
              <a:gd name="connsiteX3" fmla="*/ 426715 w 1416627"/>
              <a:gd name="connsiteY3" fmla="*/ 3313881 h 3313881"/>
              <a:gd name="connsiteX4" fmla="*/ 431834 w 1416627"/>
              <a:gd name="connsiteY4" fmla="*/ 1626160 h 3313881"/>
              <a:gd name="connsiteX5" fmla="*/ 2 w 1416627"/>
              <a:gd name="connsiteY5" fmla="*/ 732820 h 3313881"/>
              <a:gd name="connsiteX6" fmla="*/ 427955 w 1416627"/>
              <a:gd name="connsiteY6" fmla="*/ 1003532 h 3313881"/>
              <a:gd name="connsiteX7" fmla="*/ 426715 w 1416627"/>
              <a:gd name="connsiteY7" fmla="*/ 0 h 3313881"/>
              <a:gd name="connsiteX0" fmla="*/ 329017 w 1318929"/>
              <a:gd name="connsiteY0" fmla="*/ 0 h 3313881"/>
              <a:gd name="connsiteX1" fmla="*/ 1318929 w 1318929"/>
              <a:gd name="connsiteY1" fmla="*/ 0 h 3313881"/>
              <a:gd name="connsiteX2" fmla="*/ 1318929 w 1318929"/>
              <a:gd name="connsiteY2" fmla="*/ 3313881 h 3313881"/>
              <a:gd name="connsiteX3" fmla="*/ 329017 w 1318929"/>
              <a:gd name="connsiteY3" fmla="*/ 3313881 h 3313881"/>
              <a:gd name="connsiteX4" fmla="*/ 334136 w 1318929"/>
              <a:gd name="connsiteY4" fmla="*/ 1626160 h 3313881"/>
              <a:gd name="connsiteX5" fmla="*/ 3 w 1318929"/>
              <a:gd name="connsiteY5" fmla="*/ 876604 h 3313881"/>
              <a:gd name="connsiteX6" fmla="*/ 330257 w 1318929"/>
              <a:gd name="connsiteY6" fmla="*/ 1003532 h 3313881"/>
              <a:gd name="connsiteX7" fmla="*/ 329017 w 1318929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7623 w 1322416"/>
              <a:gd name="connsiteY4" fmla="*/ 162616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27435 w 1322416"/>
              <a:gd name="connsiteY4" fmla="*/ 1640955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6579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28676"/>
              <a:gd name="connsiteX1" fmla="*/ 1322416 w 1322416"/>
              <a:gd name="connsiteY1" fmla="*/ 0 h 3328676"/>
              <a:gd name="connsiteX2" fmla="*/ 1322416 w 1322416"/>
              <a:gd name="connsiteY2" fmla="*/ 3313881 h 3328676"/>
              <a:gd name="connsiteX3" fmla="*/ 334541 w 1322416"/>
              <a:gd name="connsiteY3" fmla="*/ 3328676 h 3328676"/>
              <a:gd name="connsiteX4" fmla="*/ 333548 w 1322416"/>
              <a:gd name="connsiteY4" fmla="*/ 1655750 h 3328676"/>
              <a:gd name="connsiteX5" fmla="*/ 2 w 1322416"/>
              <a:gd name="connsiteY5" fmla="*/ 890301 h 3328676"/>
              <a:gd name="connsiteX6" fmla="*/ 333744 w 1322416"/>
              <a:gd name="connsiteY6" fmla="*/ 1003532 h 3328676"/>
              <a:gd name="connsiteX7" fmla="*/ 336580 w 1322416"/>
              <a:gd name="connsiteY7" fmla="*/ 14795 h 3328676"/>
              <a:gd name="connsiteX0" fmla="*/ 224513 w 1210349"/>
              <a:gd name="connsiteY0" fmla="*/ 14795 h 3328676"/>
              <a:gd name="connsiteX1" fmla="*/ 1210349 w 1210349"/>
              <a:gd name="connsiteY1" fmla="*/ 0 h 3328676"/>
              <a:gd name="connsiteX2" fmla="*/ 1210349 w 1210349"/>
              <a:gd name="connsiteY2" fmla="*/ 3313881 h 3328676"/>
              <a:gd name="connsiteX3" fmla="*/ 222474 w 1210349"/>
              <a:gd name="connsiteY3" fmla="*/ 3328676 h 3328676"/>
              <a:gd name="connsiteX4" fmla="*/ 221481 w 1210349"/>
              <a:gd name="connsiteY4" fmla="*/ 1655750 h 3328676"/>
              <a:gd name="connsiteX5" fmla="*/ 4 w 1210349"/>
              <a:gd name="connsiteY5" fmla="*/ 2251358 h 3328676"/>
              <a:gd name="connsiteX6" fmla="*/ 221677 w 1210349"/>
              <a:gd name="connsiteY6" fmla="*/ 1003532 h 3328676"/>
              <a:gd name="connsiteX7" fmla="*/ 224513 w 1210349"/>
              <a:gd name="connsiteY7" fmla="*/ 14795 h 3328676"/>
              <a:gd name="connsiteX0" fmla="*/ 216362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6362 w 1202198"/>
              <a:gd name="connsiteY7" fmla="*/ 14795 h 3328676"/>
              <a:gd name="connsiteX0" fmla="*/ 214073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4073 w 1202198"/>
              <a:gd name="connsiteY7" fmla="*/ 14795 h 3328676"/>
              <a:gd name="connsiteX0" fmla="*/ 137480 w 1125605"/>
              <a:gd name="connsiteY0" fmla="*/ 14795 h 3328676"/>
              <a:gd name="connsiteX1" fmla="*/ 1125605 w 1125605"/>
              <a:gd name="connsiteY1" fmla="*/ 0 h 3328676"/>
              <a:gd name="connsiteX2" fmla="*/ 1125605 w 1125605"/>
              <a:gd name="connsiteY2" fmla="*/ 3313881 h 3328676"/>
              <a:gd name="connsiteX3" fmla="*/ 137730 w 1125605"/>
              <a:gd name="connsiteY3" fmla="*/ 3328676 h 3328676"/>
              <a:gd name="connsiteX4" fmla="*/ 136737 w 1125605"/>
              <a:gd name="connsiteY4" fmla="*/ 1655750 h 3328676"/>
              <a:gd name="connsiteX5" fmla="*/ 6 w 1125605"/>
              <a:gd name="connsiteY5" fmla="*/ 1699299 h 3328676"/>
              <a:gd name="connsiteX6" fmla="*/ 136933 w 1125605"/>
              <a:gd name="connsiteY6" fmla="*/ 1003532 h 3328676"/>
              <a:gd name="connsiteX7" fmla="*/ 137480 w 1125605"/>
              <a:gd name="connsiteY7" fmla="*/ 14795 h 332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5605" h="3328676">
                <a:moveTo>
                  <a:pt x="137480" y="14795"/>
                </a:moveTo>
                <a:lnTo>
                  <a:pt x="1125605" y="0"/>
                </a:lnTo>
                <a:lnTo>
                  <a:pt x="1125605" y="3313881"/>
                </a:lnTo>
                <a:lnTo>
                  <a:pt x="137730" y="3328676"/>
                </a:lnTo>
                <a:cubicBezTo>
                  <a:pt x="136084" y="2937017"/>
                  <a:pt x="138383" y="2047409"/>
                  <a:pt x="136737" y="1655750"/>
                </a:cubicBezTo>
                <a:cubicBezTo>
                  <a:pt x="135914" y="1651450"/>
                  <a:pt x="-1024" y="1703418"/>
                  <a:pt x="6" y="1699299"/>
                </a:cubicBezTo>
                <a:cubicBezTo>
                  <a:pt x="7214" y="1701358"/>
                  <a:pt x="136110" y="1007849"/>
                  <a:pt x="136933" y="1003532"/>
                </a:cubicBezTo>
                <a:cubicBezTo>
                  <a:pt x="136520" y="669021"/>
                  <a:pt x="137893" y="349306"/>
                  <a:pt x="137480" y="14795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5E26E2D0-70C3-7842-B01D-0781B5FFC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1" t="3631" r="2338" b="3629"/>
          <a:stretch/>
        </p:blipFill>
        <p:spPr>
          <a:xfrm>
            <a:off x="647699" y="1873250"/>
            <a:ext cx="4006851" cy="1784350"/>
          </a:xfrm>
          <a:prstGeom prst="rect">
            <a:avLst/>
          </a:prstGeom>
        </p:spPr>
      </p:pic>
      <p:sp>
        <p:nvSpPr>
          <p:cNvPr id="9" name="Abgerundete rechteckige Legende 16">
            <a:extLst>
              <a:ext uri="{FF2B5EF4-FFF2-40B4-BE49-F238E27FC236}">
                <a16:creationId xmlns:a16="http://schemas.microsoft.com/office/drawing/2014/main" id="{1AA6FCC3-4EE7-524F-A78F-60CD03442E80}"/>
              </a:ext>
            </a:extLst>
          </p:cNvPr>
          <p:cNvSpPr>
            <a:spLocks noChangeAspect="1"/>
          </p:cNvSpPr>
          <p:nvPr/>
        </p:nvSpPr>
        <p:spPr>
          <a:xfrm>
            <a:off x="5180196" y="730251"/>
            <a:ext cx="2871604" cy="2686050"/>
          </a:xfrm>
          <a:prstGeom prst="wedgeRoundRectCallout">
            <a:avLst>
              <a:gd name="adj1" fmla="val -80251"/>
              <a:gd name="adj2" fmla="val -138"/>
              <a:gd name="adj3" fmla="val 16667"/>
            </a:avLst>
          </a:prstGeom>
          <a:solidFill>
            <a:schemeClr val="bg1">
              <a:alpha val="9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/>
            <a:r>
              <a:rPr lang="de-DE" sz="1400" b="1" dirty="0">
                <a:solidFill>
                  <a:srgbClr val="233C7D"/>
                </a:solidFill>
              </a:rPr>
              <a:t>Hinweise:</a:t>
            </a:r>
          </a:p>
          <a:p>
            <a:pPr marL="285750" indent="-285750">
              <a:buClr>
                <a:srgbClr val="233C7D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606060"/>
                </a:solidFill>
              </a:rPr>
              <a:t>Gasfreiheit vor Beginn der Arbeiten sicherstellen</a:t>
            </a:r>
          </a:p>
          <a:p>
            <a:pPr marL="285750" indent="-285750">
              <a:buClr>
                <a:srgbClr val="233C7D"/>
              </a:buClr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606060"/>
              </a:solidFill>
            </a:endParaRPr>
          </a:p>
          <a:p>
            <a:pPr marL="285750" indent="-285750">
              <a:buClr>
                <a:srgbClr val="233C7D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606060"/>
                </a:solidFill>
              </a:rPr>
              <a:t>Kontinuierliche Gasmessung während der Arbeiten</a:t>
            </a:r>
          </a:p>
          <a:p>
            <a:pPr marL="285750" indent="-285750">
              <a:buClr>
                <a:srgbClr val="233C7D"/>
              </a:buClr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606060"/>
              </a:solidFill>
            </a:endParaRPr>
          </a:p>
          <a:p>
            <a:pPr marL="285750" indent="-285750">
              <a:buClr>
                <a:srgbClr val="233C7D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606060"/>
                </a:solidFill>
              </a:rPr>
              <a:t>Regelmäßige, aktive Prüfung der Werte und Eintragen der abgelesenen Werte in das Gasmessprotokoll</a:t>
            </a:r>
          </a:p>
          <a:p>
            <a:pPr algn="ctr"/>
            <a:endParaRPr lang="de-DE" sz="1400" b="1" dirty="0">
              <a:solidFill>
                <a:srgbClr val="606060"/>
              </a:solidFill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0219A6C7-B24A-144D-BA37-62E9410CB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Gefahrenbereiche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FE7D3495-65DF-4F4B-8586-08E8492C25D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Beispiel Tankstelle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9442539-D63E-2649-941D-146D73390741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6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FD848-1791-2103-9508-1ACE66C5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E94FD-BA0B-58CB-351E-6F2D84E2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Höhenmatrix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304C77-30D9-874A-A9E9-813191E87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214" y="902990"/>
            <a:ext cx="2522287" cy="3565116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81A053E-02AE-6A4E-8465-E7922E27F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10" y="902990"/>
            <a:ext cx="5039099" cy="3565116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DB2858F7-CAD3-3A41-8CE5-A34037DD1484}"/>
              </a:ext>
            </a:extLst>
          </p:cNvPr>
          <p:cNvSpPr txBox="1">
            <a:spLocks/>
          </p:cNvSpPr>
          <p:nvPr/>
        </p:nvSpPr>
        <p:spPr>
          <a:xfrm>
            <a:off x="489170" y="669379"/>
            <a:ext cx="762000" cy="454434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spcBef>
                <a:spcPts val="0"/>
              </a:spcBef>
              <a:buNone/>
            </a:pPr>
            <a:r>
              <a:rPr lang="de-DE" sz="1000" kern="0" dirty="0"/>
              <a:t>Übersicht 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F101403A-AD03-854C-9A4A-E0B028D5FDD3}"/>
              </a:ext>
            </a:extLst>
          </p:cNvPr>
          <p:cNvSpPr txBox="1">
            <a:spLocks/>
          </p:cNvSpPr>
          <p:nvPr/>
        </p:nvSpPr>
        <p:spPr>
          <a:xfrm>
            <a:off x="5947328" y="669379"/>
            <a:ext cx="762000" cy="454434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spcBef>
                <a:spcPts val="0"/>
              </a:spcBef>
              <a:buNone/>
            </a:pPr>
            <a:r>
              <a:rPr lang="de-DE" sz="1000" kern="0" dirty="0"/>
              <a:t>Details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5CD86A0-0013-114C-99EB-B7D6F421E197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5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10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A14F7-5097-341D-FFFC-82911DD16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F255-BD49-4D58-3C74-5AD3C6D4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Höhenmatrix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D5469686-12F9-C145-90CD-60C7583F54F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61CA48-BCF1-2FAD-0D0D-BC7517DEA3C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8236324" cy="321865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Vortrag in 2022</a:t>
            </a:r>
          </a:p>
          <a:p>
            <a:pPr>
              <a:spcBef>
                <a:spcPts val="6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Gültig ab 2023</a:t>
            </a:r>
          </a:p>
        </p:txBody>
      </p:sp>
      <p:pic>
        <p:nvPicPr>
          <p:cNvPr id="4" name="Grafik 3" descr="Ein Bild, das Text, Screenshot, Diagramm, parallel enthält.&#10;&#10;Automatisch generierte Beschreibung">
            <a:extLst>
              <a:ext uri="{FF2B5EF4-FFF2-40B4-BE49-F238E27FC236}">
                <a16:creationId xmlns:a16="http://schemas.microsoft.com/office/drawing/2014/main" id="{E2A38B97-49FA-AB19-8A75-767784583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" t="709" b="28804"/>
          <a:stretch/>
        </p:blipFill>
        <p:spPr>
          <a:xfrm>
            <a:off x="2217233" y="1291667"/>
            <a:ext cx="6359389" cy="3175556"/>
          </a:xfrm>
          <a:prstGeom prst="rect">
            <a:avLst/>
          </a:prstGeom>
          <a:solidFill>
            <a:schemeClr val="bg1"/>
          </a:solidFill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7195E3A-2C9B-524F-B775-683BD701BA18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93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WCF – Work </a:t>
            </a:r>
            <a:r>
              <a:rPr lang="de-DE" dirty="0" err="1"/>
              <a:t>Clearance</a:t>
            </a:r>
            <a:r>
              <a:rPr lang="de-DE" dirty="0"/>
              <a:t> Form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Sinn &amp; Zweck (1/2)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17C4E2C-1C86-7741-8374-8104BD78C091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dirty="0"/>
              <a:t>„Arbeitsfreigabe-Protokoll“</a:t>
            </a:r>
          </a:p>
          <a:p>
            <a:r>
              <a:rPr lang="de-DE" dirty="0"/>
              <a:t>Beurteilung der Gefährdungen, die für die Station / den Stationsbetrieb von Bedeutung sind</a:t>
            </a:r>
          </a:p>
          <a:p>
            <a:r>
              <a:rPr lang="de-DE" dirty="0"/>
              <a:t>Abstimmung mit anderen Firmen:</a:t>
            </a:r>
          </a:p>
          <a:p>
            <a:pPr lvl="1"/>
            <a:r>
              <a:rPr lang="de-DE" dirty="0"/>
              <a:t>Ausschluss gegenseitiger Gefährdungen</a:t>
            </a:r>
          </a:p>
          <a:p>
            <a:r>
              <a:rPr lang="de-DE" dirty="0"/>
              <a:t>Arbeitsbeginn – Abstimmung mit Tankstellenpersonal:</a:t>
            </a:r>
          </a:p>
          <a:p>
            <a:pPr lvl="1"/>
            <a:r>
              <a:rPr lang="de-DE" dirty="0"/>
              <a:t>Info an Tankstellenpersonal: </a:t>
            </a:r>
            <a:r>
              <a:rPr lang="de-DE" dirty="0" err="1"/>
              <a:t>Kontraktor</a:t>
            </a:r>
            <a:r>
              <a:rPr lang="de-DE" dirty="0"/>
              <a:t> ist auf der Station</a:t>
            </a:r>
          </a:p>
          <a:p>
            <a:pPr lvl="1"/>
            <a:r>
              <a:rPr lang="de-DE" dirty="0"/>
              <a:t>Info an </a:t>
            </a:r>
            <a:r>
              <a:rPr lang="de-DE" dirty="0" err="1"/>
              <a:t>Kontraktor</a:t>
            </a:r>
            <a:r>
              <a:rPr lang="de-DE" dirty="0"/>
              <a:t>: aktuelle Besonderheiten, Gefahrenquellen</a:t>
            </a:r>
          </a:p>
          <a:p>
            <a:pPr lvl="1"/>
            <a:r>
              <a:rPr lang="de-DE" dirty="0"/>
              <a:t>Ausschluss gegenseitiger Gefährdungen</a:t>
            </a:r>
          </a:p>
          <a:p>
            <a:pPr lvl="1"/>
            <a:r>
              <a:rPr lang="de-DE" dirty="0"/>
              <a:t>gegenseitige Informationspflicht bei Änderungen der Situation vor Ort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4188A03-EE46-C940-886E-4B38FA566CF0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81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WCF – Work </a:t>
            </a:r>
            <a:r>
              <a:rPr lang="de-DE" dirty="0" err="1"/>
              <a:t>Clearance</a:t>
            </a:r>
            <a:r>
              <a:rPr lang="de-DE" dirty="0"/>
              <a:t> Form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Sinn &amp; Zweck (2/2)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F95833-3049-644D-BD5D-1B60935EA39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dirty="0"/>
              <a:t>Arbeitsende – Bestätigung über ordnungsgemäßen Abschluss der Arbeiten:</a:t>
            </a:r>
          </a:p>
          <a:p>
            <a:pPr lvl="1"/>
            <a:r>
              <a:rPr lang="de-DE" dirty="0"/>
              <a:t>Info an Tankstellenpersonal: </a:t>
            </a:r>
            <a:r>
              <a:rPr lang="de-DE" dirty="0" err="1"/>
              <a:t>Kontraktor</a:t>
            </a:r>
            <a:r>
              <a:rPr lang="de-DE" dirty="0"/>
              <a:t> verlässt die Station</a:t>
            </a:r>
          </a:p>
          <a:p>
            <a:pPr lvl="1"/>
            <a:r>
              <a:rPr lang="de-DE" dirty="0"/>
              <a:t>Info an Tankstellenpersonal: beseitigte / verbleibende Gefahrenquellen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85722B0-DA27-A141-ACAF-79EABB7AC45C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22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WCF – Work </a:t>
            </a:r>
            <a:r>
              <a:rPr lang="de-DE" dirty="0" err="1"/>
              <a:t>Clearance</a:t>
            </a:r>
            <a:r>
              <a:rPr lang="de-DE" dirty="0"/>
              <a:t> Form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Merkpunkte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CA37BC8-8F24-704E-B26B-709F4BD7E56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6756400" cy="3218659"/>
          </a:xfrm>
        </p:spPr>
        <p:txBody>
          <a:bodyPr/>
          <a:lstStyle/>
          <a:p>
            <a:r>
              <a:rPr lang="de-DE" dirty="0"/>
              <a:t>Dient der Absprache mit dem Tankstellenpersonal und ggf. mit anderen Firmen / dem TKW auf der Station</a:t>
            </a:r>
          </a:p>
          <a:p>
            <a:r>
              <a:rPr lang="de-DE" dirty="0"/>
              <a:t>Das WCF ist immer vor den Arbeiten auszufüllen, weil …</a:t>
            </a:r>
          </a:p>
          <a:p>
            <a:pPr lvl="1"/>
            <a:r>
              <a:rPr lang="de-DE" dirty="0"/>
              <a:t>Informationsaustausch / Abstimmung mit Tankstellenpersonal</a:t>
            </a:r>
          </a:p>
          <a:p>
            <a:pPr lvl="1"/>
            <a:r>
              <a:rPr lang="de-DE" dirty="0"/>
              <a:t>Gefährdungsbeurteilung soll Gefahren verhindern</a:t>
            </a:r>
          </a:p>
          <a:p>
            <a:r>
              <a:rPr lang="de-DE" dirty="0"/>
              <a:t>Das WCF ist während der Arbeiten an der Kasse zu hinterlegen, weil …</a:t>
            </a:r>
          </a:p>
          <a:p>
            <a:pPr lvl="1"/>
            <a:r>
              <a:rPr lang="de-DE" dirty="0"/>
              <a:t>Info bei Schichtwechsel des Tankstellenpersonals</a:t>
            </a:r>
          </a:p>
          <a:p>
            <a:pPr lvl="1"/>
            <a:r>
              <a:rPr lang="de-DE" dirty="0"/>
              <a:t>Info an andere Firmen / TKW, die auf die Station kommen</a:t>
            </a:r>
          </a:p>
          <a:p>
            <a:r>
              <a:rPr lang="de-DE" dirty="0"/>
              <a:t>WCF immer zusammen mit JHA ausfüllen</a:t>
            </a:r>
          </a:p>
          <a:p>
            <a:pPr lvl="1"/>
            <a:r>
              <a:rPr lang="de-DE" dirty="0"/>
              <a:t>Job </a:t>
            </a:r>
            <a:r>
              <a:rPr lang="de-DE" dirty="0" err="1"/>
              <a:t>Hazard</a:t>
            </a:r>
            <a:r>
              <a:rPr lang="de-DE" dirty="0"/>
              <a:t> Analysis – „Gefährdungsbeurteilung vor Ort“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C4324C0-388C-CC4B-B09A-EFA444240C5A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98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9B24D-1D2E-F598-D3DE-88E9A6C13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1F87E-2852-930B-A27B-F01D401F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Sicherheitsschulungen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F1755A19-4114-C633-490E-115CD6437EF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Umgang (digitales) WCF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C1E672-1BFD-DBD5-79D7-D99D4B52C1A8}"/>
              </a:ext>
            </a:extLst>
          </p:cNvPr>
          <p:cNvSpPr>
            <a:spLocks noGrp="1"/>
          </p:cNvSpPr>
          <p:nvPr>
            <p:ph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36"/>
              </a:spcBef>
            </a:pPr>
            <a:r>
              <a:rPr lang="de-DE" dirty="0"/>
              <a:t>WCF in Papierform und in digitaler Form</a:t>
            </a:r>
          </a:p>
          <a:p>
            <a:pPr>
              <a:spcBef>
                <a:spcPts val="336"/>
              </a:spcBef>
            </a:pPr>
            <a:r>
              <a:rPr lang="de-DE" dirty="0"/>
              <a:t>Einsatz des digitalen </a:t>
            </a:r>
            <a:r>
              <a:rPr lang="de-DE" dirty="0" err="1"/>
              <a:t>WCF‘s</a:t>
            </a:r>
            <a:r>
              <a:rPr lang="de-DE" dirty="0"/>
              <a:t> ist zulässig – nur in Verbindung mit dem Aufsteller im Kassenbereich</a:t>
            </a:r>
          </a:p>
          <a:p>
            <a:pPr lvl="1">
              <a:spcBef>
                <a:spcPts val="336"/>
              </a:spcBef>
            </a:pPr>
            <a:r>
              <a:rPr lang="de-DE" dirty="0"/>
              <a:t>müssen der Vorgabe / Inhalt / Aufbau des veröffentlichten Formulars entsprechen</a:t>
            </a:r>
          </a:p>
          <a:p>
            <a:pPr lvl="1">
              <a:spcBef>
                <a:spcPts val="336"/>
              </a:spcBef>
            </a:pPr>
            <a:r>
              <a:rPr lang="de-DE" dirty="0"/>
              <a:t>Die Veränderungshistorie bei einem digitalen Dokument muss lückenlos nachvollziehbar sein </a:t>
            </a:r>
            <a:br>
              <a:rPr lang="de-DE" dirty="0"/>
            </a:br>
            <a:r>
              <a:rPr lang="de-DE" dirty="0"/>
              <a:t>(z.B. Änderungen immer mit Zeitstempel o.ä.) </a:t>
            </a:r>
          </a:p>
          <a:p>
            <a:pPr>
              <a:spcBef>
                <a:spcPts val="336"/>
              </a:spcBef>
            </a:pPr>
            <a:r>
              <a:rPr lang="de-DE" dirty="0"/>
              <a:t>Information zum (digitalen) WCF veröffentlicht</a:t>
            </a:r>
          </a:p>
          <a:p>
            <a:pPr lvl="1">
              <a:spcBef>
                <a:spcPts val="336"/>
              </a:spcBef>
            </a:pPr>
            <a:r>
              <a:rPr lang="de-DE" dirty="0">
                <a:sym typeface="Wingdings" pitchFamily="2" charset="2"/>
                <a:hlinkClick r:id="rId2"/>
              </a:rPr>
              <a:t>https://www.bbs-gt.de/hse-schulungen/deutschland</a:t>
            </a:r>
            <a:endParaRPr lang="de-DE" dirty="0">
              <a:sym typeface="Wingdings" pitchFamily="2" charset="2"/>
            </a:endParaRPr>
          </a:p>
          <a:p>
            <a:pPr>
              <a:spcBef>
                <a:spcPts val="336"/>
              </a:spcBef>
            </a:pPr>
            <a:r>
              <a:rPr lang="de-DE" dirty="0">
                <a:sym typeface="Wingdings" pitchFamily="2" charset="2"/>
              </a:rPr>
              <a:t>Aufsteller (Druckbogen DIN A4) bei Nutzung des digitalen </a:t>
            </a:r>
            <a:r>
              <a:rPr lang="de-DE" dirty="0" err="1">
                <a:sym typeface="Wingdings" pitchFamily="2" charset="2"/>
              </a:rPr>
              <a:t>WCF‘s</a:t>
            </a:r>
            <a:r>
              <a:rPr lang="de-DE" dirty="0">
                <a:sym typeface="Wingdings" pitchFamily="2" charset="2"/>
              </a:rPr>
              <a:t> veröffentlicht</a:t>
            </a:r>
          </a:p>
          <a:p>
            <a:pPr lvl="1">
              <a:spcBef>
                <a:spcPts val="336"/>
              </a:spcBef>
            </a:pPr>
            <a:r>
              <a:rPr lang="de-DE" dirty="0">
                <a:sym typeface="Wingdings" pitchFamily="2" charset="2"/>
                <a:hlinkClick r:id="rId2"/>
              </a:rPr>
              <a:t>https://www.bbs-gt.de/hse-schulungen/deutschland</a:t>
            </a:r>
            <a:r>
              <a:rPr lang="de-DE" dirty="0">
                <a:sym typeface="Wingdings" pitchFamily="2" charset="2"/>
              </a:rPr>
              <a:t> </a:t>
            </a:r>
            <a:endParaRPr lang="de-DE" dirty="0"/>
          </a:p>
          <a:p>
            <a:pPr>
              <a:spcBef>
                <a:spcPts val="336"/>
              </a:spcBef>
            </a:pPr>
            <a:r>
              <a:rPr lang="de-DE" dirty="0"/>
              <a:t>Umsetzung digitaler Lösungen obliegt dem Kontraktor</a:t>
            </a:r>
          </a:p>
          <a:p>
            <a:pPr>
              <a:spcBef>
                <a:spcPts val="336"/>
              </a:spcBef>
            </a:pPr>
            <a:r>
              <a:rPr lang="de-DE" dirty="0"/>
              <a:t>Es werden vom BBS keine digitalen Lösungen angeboten</a:t>
            </a:r>
          </a:p>
          <a:p>
            <a:pPr>
              <a:spcBef>
                <a:spcPts val="336"/>
              </a:spcBef>
            </a:pPr>
            <a:endParaRPr lang="de-DE" dirty="0"/>
          </a:p>
          <a:p>
            <a:pPr>
              <a:spcBef>
                <a:spcPts val="336"/>
              </a:spcBef>
            </a:pPr>
            <a:endParaRPr lang="de-DE" dirty="0"/>
          </a:p>
          <a:p>
            <a:pPr>
              <a:spcBef>
                <a:spcPts val="336"/>
              </a:spcBef>
            </a:pP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AFCA302-5004-7E4D-A33E-56C7E342AB56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2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75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2979B-BC15-410C-F3BB-4AB7AD59A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47DDD60B-D6FB-C14E-B505-D13A452F0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783" y="1029071"/>
            <a:ext cx="2058841" cy="2913520"/>
          </a:xfrm>
          <a:prstGeom prst="rect">
            <a:avLst/>
          </a:prstGeom>
          <a:solidFill>
            <a:schemeClr val="bg1"/>
          </a:solidFill>
          <a:ln w="1270">
            <a:solidFill>
              <a:schemeClr val="bg1">
                <a:lumMod val="75000"/>
              </a:schemeClr>
            </a:solidFill>
          </a:ln>
          <a:effectLst>
            <a:outerShdw blurRad="101600" dist="38100" dir="8100000" algn="tr" rotWithShape="0">
              <a:srgbClr val="606060">
                <a:alpha val="30000"/>
              </a:srgbClr>
            </a:outerShdw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761D3C5-A6ED-5148-8C23-0C62CD70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2070"/>
            <a:ext cx="8236324" cy="475059"/>
          </a:xfrm>
        </p:spPr>
        <p:txBody>
          <a:bodyPr/>
          <a:lstStyle/>
          <a:p>
            <a:r>
              <a:rPr lang="de-DE" dirty="0"/>
              <a:t>Sicherheitsschulungen</a:t>
            </a:r>
          </a:p>
        </p:txBody>
      </p:sp>
      <p:sp>
        <p:nvSpPr>
          <p:cNvPr id="13" name="Untertitel 4">
            <a:extLst>
              <a:ext uri="{FF2B5EF4-FFF2-40B4-BE49-F238E27FC236}">
                <a16:creationId xmlns:a16="http://schemas.microsoft.com/office/drawing/2014/main" id="{C835A9C8-373A-6442-9BC1-66A09BA8F7A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57200" y="586438"/>
            <a:ext cx="8236324" cy="327572"/>
          </a:xfrm>
        </p:spPr>
        <p:txBody>
          <a:bodyPr/>
          <a:lstStyle/>
          <a:p>
            <a:r>
              <a:rPr lang="de-DE" dirty="0"/>
              <a:t>Umgang (digitales) WCF – Information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A7A7EA3-2000-A740-B9A0-4FB06D9E5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515" y="1029071"/>
            <a:ext cx="2422619" cy="3434081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DD68687-E0EC-BD42-BD91-6562017E4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42" t="12973" r="8576" b="5642"/>
          <a:stretch/>
        </p:blipFill>
        <p:spPr>
          <a:xfrm>
            <a:off x="5525035" y="1282683"/>
            <a:ext cx="3747753" cy="2922269"/>
          </a:xfrm>
          <a:prstGeom prst="rect">
            <a:avLst/>
          </a:prstGeom>
          <a:effectLst/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7D77749-EBE0-E14E-98E9-79AD221B6A59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5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99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4909E-2BA5-179F-7527-792B232A2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287D2-1744-88C0-F9EB-D6304383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Sicherheitsschulungen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816BA67D-62D0-04BF-501B-944CEBAD103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Aufsteller (DIN A5) bei Nutzung des digitalen </a:t>
            </a:r>
            <a:r>
              <a:rPr lang="de-DE" dirty="0" err="1"/>
              <a:t>WCF‘s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D401E0-E1D6-C747-8C0F-72BB31775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530" y="1034955"/>
            <a:ext cx="2354385" cy="3424442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93C66F-DDDE-8541-9A5C-69037FDB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242" y="1030819"/>
            <a:ext cx="2424247" cy="3428578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BD8F512-85E8-7740-B3AB-0D9516784A45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9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A5C3C-0BD3-4A4A-B0C7-85CA271B1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Rechtliche und sonstige Hinweise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D7D6342D-DA3C-0A40-9CC2-1321C082A45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Bitte beachten!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BDD4450-56F9-2646-940B-ED2A3D4E481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Präsentationen sind als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allgemeiner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Leitfaden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konzipiert und dienen als Ausgangsbasis für die individuellen Gefährdungsbeurteilungen und Unterstützung für die Erfüllung der Arbeitsschutzpflichten der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Kontraktoren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Sie haben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keinen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abschließenden Charakter. Die Präsentationen haben einweisenden Charakter und müssen an die konkreten Tätigkeiten angepasst werden.</a:t>
            </a:r>
          </a:p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 die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Sicherstellung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Erfüllung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der jeweiligen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arbeitsschutzrechtlichen Anforderungen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ausschließlich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jedem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Kontraktor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selbst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obliegt, müssen sie jeweils um relevante Inhalte ergänzt und angepasst werden.</a:t>
            </a:r>
          </a:p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Haftung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für eine fehlerhafte An- und Verwendung durch Dritte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erfolgt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daher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Präsentationen ersetzen nicht die individuelle Gefährdungsbeurteilung.</a:t>
            </a:r>
          </a:p>
          <a:p>
            <a:pPr>
              <a:spcAft>
                <a:spcPts val="450"/>
              </a:spcAft>
              <a:buClr>
                <a:schemeClr val="accent6">
                  <a:lumMod val="75000"/>
                </a:schemeClr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Präsentationen dürfen zur Vermittlung von arbeitsschutzrechtlichen Inhalten verwendet werden, jede andere Nutzung der Präsentationen oder von Teilen der Präsentationen bedürfen der Zustimmung des BBS!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0873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WCF – Work </a:t>
            </a:r>
            <a:r>
              <a:rPr lang="de-DE" dirty="0" err="1"/>
              <a:t>Clearance</a:t>
            </a:r>
            <a:r>
              <a:rPr lang="de-DE" dirty="0"/>
              <a:t> Form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56713-EA63-4866-B426-CC444E9E3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0" t="1573" r="2545" b="1652"/>
          <a:stretch/>
        </p:blipFill>
        <p:spPr>
          <a:xfrm>
            <a:off x="2115464" y="806450"/>
            <a:ext cx="2401067" cy="3657210"/>
          </a:xfrm>
          <a:prstGeom prst="rect">
            <a:avLst/>
          </a:prstGeom>
          <a:noFill/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16C5D94-CD75-5746-B3D4-B45083AB1481}"/>
              </a:ext>
            </a:extLst>
          </p:cNvPr>
          <p:cNvGrpSpPr/>
          <p:nvPr/>
        </p:nvGrpSpPr>
        <p:grpSpPr>
          <a:xfrm>
            <a:off x="4618131" y="800100"/>
            <a:ext cx="199829" cy="3670300"/>
            <a:chOff x="4518221" y="800100"/>
            <a:chExt cx="256988" cy="367030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5ED93C5-63D0-974C-AC03-900C9BFC59DA}"/>
                </a:ext>
              </a:extLst>
            </p:cNvPr>
            <p:cNvSpPr/>
            <p:nvPr/>
          </p:nvSpPr>
          <p:spPr>
            <a:xfrm>
              <a:off x="4518221" y="800100"/>
              <a:ext cx="256988" cy="736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8ED07D6-B7AE-6046-8398-F2ACCA83AD2B}"/>
                </a:ext>
              </a:extLst>
            </p:cNvPr>
            <p:cNvSpPr/>
            <p:nvPr/>
          </p:nvSpPr>
          <p:spPr>
            <a:xfrm>
              <a:off x="4518221" y="1873250"/>
              <a:ext cx="256986" cy="869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A05D892-E67B-8A48-9817-6E82A8EE4A0D}"/>
                </a:ext>
              </a:extLst>
            </p:cNvPr>
            <p:cNvSpPr/>
            <p:nvPr/>
          </p:nvSpPr>
          <p:spPr>
            <a:xfrm>
              <a:off x="4518221" y="2698750"/>
              <a:ext cx="256988" cy="5905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F76614F8-161B-9E4A-93F4-53DB1B849B93}"/>
                </a:ext>
              </a:extLst>
            </p:cNvPr>
            <p:cNvSpPr/>
            <p:nvPr/>
          </p:nvSpPr>
          <p:spPr>
            <a:xfrm>
              <a:off x="4518221" y="3263900"/>
              <a:ext cx="256988" cy="6413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C2A9B98-8B4B-6A4D-B555-4C0C1C7FACD7}"/>
                </a:ext>
              </a:extLst>
            </p:cNvPr>
            <p:cNvSpPr/>
            <p:nvPr/>
          </p:nvSpPr>
          <p:spPr>
            <a:xfrm>
              <a:off x="4518221" y="3905250"/>
              <a:ext cx="256988" cy="5651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024EBAB8-945E-4D49-9E58-84901657D922}"/>
                </a:ext>
              </a:extLst>
            </p:cNvPr>
            <p:cNvSpPr/>
            <p:nvPr/>
          </p:nvSpPr>
          <p:spPr>
            <a:xfrm>
              <a:off x="4518221" y="1536700"/>
              <a:ext cx="256986" cy="3365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AC54B7FE-CC7F-794E-AEB8-564C93A1A497}"/>
              </a:ext>
            </a:extLst>
          </p:cNvPr>
          <p:cNvGrpSpPr/>
          <p:nvPr/>
        </p:nvGrpSpPr>
        <p:grpSpPr>
          <a:xfrm>
            <a:off x="4565641" y="980701"/>
            <a:ext cx="3653482" cy="3497965"/>
            <a:chOff x="4717667" y="980701"/>
            <a:chExt cx="3653482" cy="3497965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CB888AC-08EA-4043-AB4A-668AC7836EF3}"/>
                </a:ext>
              </a:extLst>
            </p:cNvPr>
            <p:cNvSpPr txBox="1"/>
            <p:nvPr/>
          </p:nvSpPr>
          <p:spPr>
            <a:xfrm>
              <a:off x="4717667" y="980701"/>
              <a:ext cx="26225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233C7D"/>
                  </a:solidFill>
                </a:rPr>
                <a:t>1.   </a:t>
              </a:r>
              <a:r>
                <a:rPr lang="de-DE" sz="1400" dirty="0">
                  <a:solidFill>
                    <a:srgbClr val="606060"/>
                  </a:solidFill>
                </a:rPr>
                <a:t>Kopf/allgemeine Angaben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0786CA2E-FA78-044B-BCD0-F3DCF9DC9EAD}"/>
                </a:ext>
              </a:extLst>
            </p:cNvPr>
            <p:cNvSpPr txBox="1"/>
            <p:nvPr/>
          </p:nvSpPr>
          <p:spPr>
            <a:xfrm>
              <a:off x="4717667" y="1545850"/>
              <a:ext cx="33634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233C7D"/>
                  </a:solidFill>
                </a:rPr>
                <a:t>2.   </a:t>
              </a:r>
              <a:r>
                <a:rPr lang="de-DE" sz="1400" dirty="0">
                  <a:solidFill>
                    <a:srgbClr val="606060"/>
                  </a:solidFill>
                </a:rPr>
                <a:t>Hinweise (Mindest-PSA, JHA, PTW)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5B624428-FF98-6349-9573-661B0D21499B}"/>
                </a:ext>
              </a:extLst>
            </p:cNvPr>
            <p:cNvSpPr txBox="1"/>
            <p:nvPr/>
          </p:nvSpPr>
          <p:spPr>
            <a:xfrm>
              <a:off x="4717667" y="2036699"/>
              <a:ext cx="2961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233C7D"/>
                  </a:solidFill>
                </a:rPr>
                <a:t>3.   </a:t>
              </a:r>
              <a:r>
                <a:rPr lang="de-DE" sz="1400" dirty="0">
                  <a:solidFill>
                    <a:srgbClr val="606060"/>
                  </a:solidFill>
                </a:rPr>
                <a:t>Beurteilung der Gefährdungen,</a:t>
              </a:r>
            </a:p>
            <a:p>
              <a:r>
                <a:rPr lang="de-DE" sz="1400" dirty="0">
                  <a:solidFill>
                    <a:srgbClr val="606060"/>
                  </a:solidFill>
                </a:rPr>
                <a:t>      die für die Station relevant sind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8DAEC4D8-640C-1140-97F7-F1BDAD357021}"/>
                </a:ext>
              </a:extLst>
            </p:cNvPr>
            <p:cNvSpPr txBox="1"/>
            <p:nvPr/>
          </p:nvSpPr>
          <p:spPr>
            <a:xfrm>
              <a:off x="4717667" y="2827437"/>
              <a:ext cx="30682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233C7D"/>
                  </a:solidFill>
                </a:rPr>
                <a:t>4.   </a:t>
              </a:r>
              <a:r>
                <a:rPr lang="de-DE" sz="1400" dirty="0">
                  <a:solidFill>
                    <a:srgbClr val="606060"/>
                  </a:solidFill>
                </a:rPr>
                <a:t>Abstimmung mit anderen Firmen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D17B360D-B66E-4542-B16E-19F67FCCBD89}"/>
                </a:ext>
              </a:extLst>
            </p:cNvPr>
            <p:cNvSpPr txBox="1"/>
            <p:nvPr/>
          </p:nvSpPr>
          <p:spPr>
            <a:xfrm>
              <a:off x="4717667" y="3320446"/>
              <a:ext cx="3196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1400" dirty="0">
                  <a:solidFill>
                    <a:srgbClr val="233C7D"/>
                  </a:solidFill>
                </a:rPr>
                <a:t>5.   </a:t>
              </a:r>
              <a:r>
                <a:rPr lang="de-DE" sz="1400" dirty="0">
                  <a:solidFill>
                    <a:srgbClr val="606060"/>
                  </a:solidFill>
                </a:rPr>
                <a:t>Arbeitsbeginn (Abstimmung mit</a:t>
              </a:r>
              <a:br>
                <a:rPr lang="de-DE" sz="1400" dirty="0">
                  <a:solidFill>
                    <a:srgbClr val="606060"/>
                  </a:solidFill>
                </a:rPr>
              </a:br>
              <a:r>
                <a:rPr lang="de-DE" sz="1400" dirty="0">
                  <a:solidFill>
                    <a:srgbClr val="606060"/>
                  </a:solidFill>
                </a:rPr>
                <a:t>      Tankstellenpersonal)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D31F9D51-4014-B941-912E-A6DA9F023123}"/>
                </a:ext>
              </a:extLst>
            </p:cNvPr>
            <p:cNvSpPr txBox="1"/>
            <p:nvPr/>
          </p:nvSpPr>
          <p:spPr>
            <a:xfrm>
              <a:off x="4717667" y="3955446"/>
              <a:ext cx="3653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1400" dirty="0">
                  <a:solidFill>
                    <a:srgbClr val="233C7D"/>
                  </a:solidFill>
                </a:rPr>
                <a:t>6.   </a:t>
              </a:r>
              <a:r>
                <a:rPr lang="de-DE" sz="1400" dirty="0">
                  <a:solidFill>
                    <a:srgbClr val="606060"/>
                  </a:solidFill>
                </a:rPr>
                <a:t>Arbeitsende (Bestätigung über</a:t>
              </a:r>
              <a:br>
                <a:rPr lang="de-DE" sz="1400" dirty="0">
                  <a:solidFill>
                    <a:srgbClr val="606060"/>
                  </a:solidFill>
                </a:rPr>
              </a:br>
              <a:r>
                <a:rPr lang="de-DE" sz="1400" dirty="0">
                  <a:solidFill>
                    <a:srgbClr val="606060"/>
                  </a:solidFill>
                </a:rPr>
                <a:t>      ordnungsgemäßen Arbeitsabschluss)</a:t>
              </a:r>
            </a:p>
          </p:txBody>
        </p:sp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37C39F25-F91C-1349-BD19-B17B33D83669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19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79822CC7-8AB8-C84A-A87B-408C0FD20B37}"/>
              </a:ext>
            </a:extLst>
          </p:cNvPr>
          <p:cNvSpPr/>
          <p:nvPr/>
        </p:nvSpPr>
        <p:spPr>
          <a:xfrm>
            <a:off x="8035222" y="1188497"/>
            <a:ext cx="201600" cy="2075403"/>
          </a:xfrm>
          <a:prstGeom prst="rect">
            <a:avLst/>
          </a:prstGeom>
          <a:solidFill>
            <a:schemeClr val="bg1"/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E7FC08D4-F5B6-BB49-9F2D-455D14EC67EE}"/>
              </a:ext>
            </a:extLst>
          </p:cNvPr>
          <p:cNvSpPr/>
          <p:nvPr/>
        </p:nvSpPr>
        <p:spPr>
          <a:xfrm>
            <a:off x="8035224" y="3200400"/>
            <a:ext cx="201600" cy="798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WCF – Work </a:t>
            </a:r>
            <a:r>
              <a:rPr lang="de-DE" dirty="0" err="1"/>
              <a:t>Clearance</a:t>
            </a:r>
            <a:r>
              <a:rPr lang="de-DE" dirty="0"/>
              <a:t> Form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1. Kopf/allgemeine Angaben &amp; 2. Hinweise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DB759B-45AA-4B50-95E5-5E3E2C31F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" t="1845" r="1002" b="2935"/>
          <a:stretch/>
        </p:blipFill>
        <p:spPr>
          <a:xfrm>
            <a:off x="1301750" y="1194847"/>
            <a:ext cx="6559550" cy="2796608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9" name="Abgerundete rechteckige Legende 5">
            <a:extLst>
              <a:ext uri="{FF2B5EF4-FFF2-40B4-BE49-F238E27FC236}">
                <a16:creationId xmlns:a16="http://schemas.microsoft.com/office/drawing/2014/main" id="{0C28FF03-314A-4C34-AA11-0E2D49E64893}"/>
              </a:ext>
            </a:extLst>
          </p:cNvPr>
          <p:cNvSpPr/>
          <p:nvPr/>
        </p:nvSpPr>
        <p:spPr>
          <a:xfrm>
            <a:off x="5832868" y="2343150"/>
            <a:ext cx="1158481" cy="540322"/>
          </a:xfrm>
          <a:prstGeom prst="wedgeRoundRectCallout">
            <a:avLst>
              <a:gd name="adj1" fmla="val -131856"/>
              <a:gd name="adj2" fmla="val 134531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rgbClr val="606060"/>
                </a:solidFill>
              </a:rPr>
              <a:t>JHA-Nr. eintragen</a:t>
            </a:r>
          </a:p>
        </p:txBody>
      </p:sp>
      <p:sp>
        <p:nvSpPr>
          <p:cNvPr id="10" name="Abgerundete rechteckige Legende 11">
            <a:extLst>
              <a:ext uri="{FF2B5EF4-FFF2-40B4-BE49-F238E27FC236}">
                <a16:creationId xmlns:a16="http://schemas.microsoft.com/office/drawing/2014/main" id="{BFD4A07A-EBBD-48CE-A22C-13615B242A06}"/>
              </a:ext>
            </a:extLst>
          </p:cNvPr>
          <p:cNvSpPr>
            <a:spLocks noChangeAspect="1"/>
          </p:cNvSpPr>
          <p:nvPr/>
        </p:nvSpPr>
        <p:spPr>
          <a:xfrm>
            <a:off x="2454667" y="2199979"/>
            <a:ext cx="1158481" cy="543793"/>
          </a:xfrm>
          <a:prstGeom prst="wedgeRoundRectCallout">
            <a:avLst>
              <a:gd name="adj1" fmla="val -2211"/>
              <a:gd name="adj2" fmla="val -91688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rgbClr val="606060"/>
                </a:solidFill>
              </a:rPr>
              <a:t>Vor Beginn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E9A9394-FB0C-4142-A2AD-0C6C3D3C59F7}"/>
              </a:ext>
            </a:extLst>
          </p:cNvPr>
          <p:cNvSpPr txBox="1"/>
          <p:nvPr/>
        </p:nvSpPr>
        <p:spPr>
          <a:xfrm>
            <a:off x="7992801" y="2037387"/>
            <a:ext cx="333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1.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B7DD992-22D4-7C45-9E5B-16F71BCA53AB}"/>
              </a:ext>
            </a:extLst>
          </p:cNvPr>
          <p:cNvSpPr txBox="1"/>
          <p:nvPr/>
        </p:nvSpPr>
        <p:spPr>
          <a:xfrm>
            <a:off x="7992801" y="3437717"/>
            <a:ext cx="333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2.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D529DFB-C54F-5648-A960-1AD006A6CFBD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15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48E0EA80-F613-714C-BE45-B88631CFC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" t="882" r="1243" b="2064"/>
          <a:stretch/>
        </p:blipFill>
        <p:spPr>
          <a:xfrm>
            <a:off x="1301750" y="1194847"/>
            <a:ext cx="6559550" cy="3263900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3. Beurteilung &amp; 4. Abstimmung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84963-06C7-44F8-95E3-32811C9862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" t="1659" r="1208" b="13644"/>
          <a:stretch/>
        </p:blipFill>
        <p:spPr>
          <a:xfrm>
            <a:off x="1292241" y="1194847"/>
            <a:ext cx="6569059" cy="3263900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12" name="Abgerundete rechteckige Legende 12">
            <a:extLst>
              <a:ext uri="{FF2B5EF4-FFF2-40B4-BE49-F238E27FC236}">
                <a16:creationId xmlns:a16="http://schemas.microsoft.com/office/drawing/2014/main" id="{59C58F85-5ADB-41EC-BD22-E9A4A3986ABB}"/>
              </a:ext>
            </a:extLst>
          </p:cNvPr>
          <p:cNvSpPr>
            <a:spLocks/>
          </p:cNvSpPr>
          <p:nvPr/>
        </p:nvSpPr>
        <p:spPr>
          <a:xfrm>
            <a:off x="579353" y="2295399"/>
            <a:ext cx="6259597" cy="313250"/>
          </a:xfrm>
          <a:prstGeom prst="wedgeRoundRectCallout">
            <a:avLst>
              <a:gd name="adj1" fmla="val 82"/>
              <a:gd name="adj2" fmla="val -87807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Gefährdungen und Sicherheitsmaßnahmen, die für die Station relevant sind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5E55E11-7B14-3046-916E-C46AAECEA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WCF – Work </a:t>
            </a:r>
            <a:r>
              <a:rPr lang="de-DE" dirty="0" err="1"/>
              <a:t>Clearance</a:t>
            </a:r>
            <a:r>
              <a:rPr lang="de-DE" dirty="0"/>
              <a:t> Form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0B53C79-E8B3-3E43-A939-1BBE5BECCE8B}"/>
              </a:ext>
            </a:extLst>
          </p:cNvPr>
          <p:cNvSpPr/>
          <p:nvPr/>
        </p:nvSpPr>
        <p:spPr>
          <a:xfrm>
            <a:off x="8034386" y="1188496"/>
            <a:ext cx="201600" cy="223249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36B4C5D-DC24-FC43-82C9-74FCBBAD43B7}"/>
              </a:ext>
            </a:extLst>
          </p:cNvPr>
          <p:cNvSpPr/>
          <p:nvPr/>
        </p:nvSpPr>
        <p:spPr>
          <a:xfrm>
            <a:off x="8034386" y="3420989"/>
            <a:ext cx="201600" cy="104306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40A49DF-7A42-9546-8774-ADBA2610A677}"/>
              </a:ext>
            </a:extLst>
          </p:cNvPr>
          <p:cNvSpPr txBox="1"/>
          <p:nvPr/>
        </p:nvSpPr>
        <p:spPr>
          <a:xfrm>
            <a:off x="7991964" y="2150854"/>
            <a:ext cx="333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3.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740335-6CA0-254A-8F33-4F51100B5FA3}"/>
              </a:ext>
            </a:extLst>
          </p:cNvPr>
          <p:cNvSpPr txBox="1"/>
          <p:nvPr/>
        </p:nvSpPr>
        <p:spPr>
          <a:xfrm>
            <a:off x="7991964" y="3786970"/>
            <a:ext cx="333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4.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97E5CFD-00FA-F742-B776-4C4D87F64BA1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5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04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5. Arbeitsbeginn &amp; 6. Arbeitsende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6B56C-6C51-4D23-817C-649001C67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" t="882" r="1243" b="2064"/>
          <a:stretch/>
        </p:blipFill>
        <p:spPr>
          <a:xfrm>
            <a:off x="1301750" y="1194847"/>
            <a:ext cx="6559550" cy="3263900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BD634E8-A0E0-2A41-B162-91A7EEBB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WCF – Work </a:t>
            </a:r>
            <a:r>
              <a:rPr lang="de-DE" dirty="0" err="1"/>
              <a:t>Clearance</a:t>
            </a:r>
            <a:r>
              <a:rPr lang="de-DE" dirty="0"/>
              <a:t> Form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E797E54-7766-DB40-8A44-9F9D4840C628}"/>
              </a:ext>
            </a:extLst>
          </p:cNvPr>
          <p:cNvSpPr/>
          <p:nvPr/>
        </p:nvSpPr>
        <p:spPr>
          <a:xfrm>
            <a:off x="8034386" y="1188497"/>
            <a:ext cx="201600" cy="174520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2E1E068-F604-B147-A911-8A83026AD1C4}"/>
              </a:ext>
            </a:extLst>
          </p:cNvPr>
          <p:cNvSpPr/>
          <p:nvPr/>
        </p:nvSpPr>
        <p:spPr>
          <a:xfrm>
            <a:off x="8034386" y="2895601"/>
            <a:ext cx="201600" cy="156845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D943BA8-389A-9C42-85D8-5A8B20B95E1E}"/>
              </a:ext>
            </a:extLst>
          </p:cNvPr>
          <p:cNvSpPr txBox="1"/>
          <p:nvPr/>
        </p:nvSpPr>
        <p:spPr>
          <a:xfrm>
            <a:off x="7991964" y="1888161"/>
            <a:ext cx="333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5.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920A9D8-1B9B-8945-A6C7-6248FE0BBBC9}"/>
              </a:ext>
            </a:extLst>
          </p:cNvPr>
          <p:cNvSpPr txBox="1"/>
          <p:nvPr/>
        </p:nvSpPr>
        <p:spPr>
          <a:xfrm>
            <a:off x="7991964" y="3525937"/>
            <a:ext cx="333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6.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D4EF269-D8E3-6F4A-8E83-EDCEC1729943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63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Sinn &amp; Zweck (1/2)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3A09D52-C09F-794B-9EB0-0290CB629DE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dirty="0"/>
              <a:t>„Vor-Ort-Gefährdungsbeurteilung“</a:t>
            </a:r>
          </a:p>
          <a:p>
            <a:r>
              <a:rPr lang="de-DE" dirty="0"/>
              <a:t>Festlegung der Arbeitsschritte</a:t>
            </a:r>
          </a:p>
          <a:p>
            <a:pPr lvl="1"/>
            <a:r>
              <a:rPr lang="de-DE" dirty="0"/>
              <a:t>Arbeit organisieren</a:t>
            </a:r>
          </a:p>
          <a:p>
            <a:pPr lvl="1"/>
            <a:r>
              <a:rPr lang="de-DE" dirty="0"/>
              <a:t>systematische Erfassung der Gefährdungen</a:t>
            </a:r>
          </a:p>
          <a:p>
            <a:pPr lvl="1"/>
            <a:r>
              <a:rPr lang="de-DE" dirty="0"/>
              <a:t>LMRA ermöglichen</a:t>
            </a:r>
          </a:p>
          <a:p>
            <a:r>
              <a:rPr lang="de-DE" dirty="0"/>
              <a:t>Beschreibung der Gefährdungen</a:t>
            </a:r>
          </a:p>
          <a:p>
            <a:pPr lvl="1"/>
            <a:r>
              <a:rPr lang="de-DE" dirty="0"/>
              <a:t>Bewusstmachen der Gefährdungen</a:t>
            </a:r>
          </a:p>
          <a:p>
            <a:r>
              <a:rPr lang="de-DE" dirty="0"/>
              <a:t>Festlegung von Sicherheitsmaßnahmen</a:t>
            </a:r>
          </a:p>
          <a:p>
            <a:pPr lvl="1"/>
            <a:r>
              <a:rPr lang="de-DE" dirty="0"/>
              <a:t>Zuordnung von Sicherheitsmaßnahmen zu Gefährdungen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A7EC5F0-5279-5C40-BBBB-48FDD66277B9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59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Sinn &amp; Zweck (2/2)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6ABE228-8B83-0140-8F00-2C3EF9C3EA71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dirty="0"/>
              <a:t>Information des gesamten Arbeits-Teams</a:t>
            </a:r>
          </a:p>
          <a:p>
            <a:pPr lvl="1"/>
            <a:r>
              <a:rPr lang="de-DE" dirty="0"/>
              <a:t>Alle sollen nach den Arbeiten gesund nach Hause gehen</a:t>
            </a:r>
          </a:p>
          <a:p>
            <a:r>
              <a:rPr lang="de-DE" dirty="0"/>
              <a:t>Erfüllung gesetzlicher Vorschriften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00701BA-5A2F-9D41-A6B0-01BA57D6E80A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04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Merkpunkte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BC30348-202C-984E-9306-34550EAA6E5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dirty="0"/>
              <a:t>Geht ins Detail und dient als Richtschnur für die Arbeiten</a:t>
            </a:r>
          </a:p>
          <a:p>
            <a:r>
              <a:rPr lang="de-DE" dirty="0"/>
              <a:t>Das JHA ist immer </a:t>
            </a:r>
            <a:r>
              <a:rPr lang="de-DE" b="1" dirty="0"/>
              <a:t>vor</a:t>
            </a:r>
            <a:r>
              <a:rPr lang="de-DE" dirty="0"/>
              <a:t> den Arbeiten auszufüllen, weil …</a:t>
            </a:r>
          </a:p>
          <a:p>
            <a:pPr lvl="1"/>
            <a:r>
              <a:rPr lang="de-DE" dirty="0"/>
              <a:t>Gefährdungsbeurteilung soll Gefahren verhindern</a:t>
            </a:r>
          </a:p>
          <a:p>
            <a:r>
              <a:rPr lang="de-DE" dirty="0"/>
              <a:t>JHA immer zusammen mit WCF ausfüllen</a:t>
            </a:r>
          </a:p>
          <a:p>
            <a:r>
              <a:rPr lang="de-DE" dirty="0"/>
              <a:t>Bei Änderung / Abweichungen vom geplanten Arbeitsablauf (der in JHA definiert ist):</a:t>
            </a:r>
            <a:br>
              <a:rPr lang="de-DE" dirty="0"/>
            </a:br>
            <a:r>
              <a:rPr lang="de-DE" dirty="0"/>
              <a:t>Situation neu bewerten und JHA anpassen</a:t>
            </a:r>
          </a:p>
          <a:p>
            <a:pPr lvl="1"/>
            <a:r>
              <a:rPr lang="de-DE" dirty="0"/>
              <a:t>MOC </a:t>
            </a:r>
            <a:r>
              <a:rPr lang="de-DE" u="sng" dirty="0"/>
              <a:t>M</a:t>
            </a:r>
            <a:r>
              <a:rPr lang="de-DE" dirty="0"/>
              <a:t>anagement </a:t>
            </a:r>
            <a:r>
              <a:rPr lang="de-DE" u="sng" dirty="0" err="1"/>
              <a:t>O</a:t>
            </a:r>
            <a:r>
              <a:rPr lang="de-DE" dirty="0" err="1"/>
              <a:t>f</a:t>
            </a:r>
            <a:r>
              <a:rPr lang="de-DE" dirty="0"/>
              <a:t> </a:t>
            </a:r>
            <a:r>
              <a:rPr lang="de-DE" u="sng" dirty="0"/>
              <a:t>C</a:t>
            </a:r>
            <a:r>
              <a:rPr lang="de-DE" dirty="0"/>
              <a:t>hange durchführen</a:t>
            </a:r>
          </a:p>
          <a:p>
            <a:r>
              <a:rPr lang="de-DE" dirty="0"/>
              <a:t>Hilfsmittel zum Erstellen der JHA:</a:t>
            </a:r>
          </a:p>
          <a:p>
            <a:pPr lvl="1"/>
            <a:r>
              <a:rPr lang="de-DE" dirty="0"/>
              <a:t>Tätigkeitstabelle</a:t>
            </a:r>
          </a:p>
          <a:p>
            <a:pPr lvl="1"/>
            <a:r>
              <a:rPr lang="de-DE" dirty="0"/>
              <a:t>LMRA-Karte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091633B-C29D-F342-AA1C-67AD5B97F2F0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71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und gesetzliche Gefährdungsbeurteilung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Gefährdungsbeurteilung = GBU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106FBDC-6074-A548-AA1E-4E474EE6604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6800850" cy="3218659"/>
          </a:xfrm>
        </p:spPr>
        <p:txBody>
          <a:bodyPr/>
          <a:lstStyle/>
          <a:p>
            <a:r>
              <a:rPr lang="de-DE" dirty="0"/>
              <a:t>Die JHA setzt die durch den Arbeitgeber ermittelten und beurteilten Gefährdungen praktisch als eine Art „Handlungsanweisung“ für die Baustelle um</a:t>
            </a:r>
          </a:p>
          <a:p>
            <a:r>
              <a:rPr lang="de-DE" dirty="0"/>
              <a:t>Die JHA betrachtet den konkreten Anwendungsfall auf der Baustellen / </a:t>
            </a:r>
            <a:br>
              <a:rPr lang="de-DE" dirty="0"/>
            </a:br>
            <a:r>
              <a:rPr lang="de-DE" dirty="0"/>
              <a:t>bei der Montage usw.</a:t>
            </a:r>
          </a:p>
          <a:p>
            <a:r>
              <a:rPr lang="de-DE" dirty="0"/>
              <a:t>Sie stellt den direkten Bezug zwischen speziellen Gefährdungen und den notwendigen Sicherheitsmaßnahmen her</a:t>
            </a:r>
          </a:p>
          <a:p>
            <a:r>
              <a:rPr lang="de-DE" dirty="0"/>
              <a:t>Richtig eingesetzt ist die JHA selbstoptimierend – sofern die Rückmeldung </a:t>
            </a:r>
            <a:br>
              <a:rPr lang="de-DE" dirty="0"/>
            </a:br>
            <a:r>
              <a:rPr lang="de-DE" dirty="0"/>
              <a:t>aus der Praxis beim Ersteller ankommt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F120EF4-E3D4-0B46-B2F3-1B38E9CB9A84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52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72070"/>
            <a:ext cx="8236324" cy="475059"/>
          </a:xfrm>
        </p:spPr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57200" y="586438"/>
            <a:ext cx="8236324" cy="327572"/>
          </a:xfrm>
        </p:spPr>
        <p:txBody>
          <a:bodyPr/>
          <a:lstStyle/>
          <a:p>
            <a:r>
              <a:rPr lang="de-DE" dirty="0"/>
              <a:t>Version 2023 – Übersicht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D0D6E-D951-46A4-84AC-2CCC7475D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" t="1220" r="1380" b="1792"/>
          <a:stretch/>
        </p:blipFill>
        <p:spPr>
          <a:xfrm>
            <a:off x="570716" y="1136737"/>
            <a:ext cx="5034681" cy="3327766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AE80BFF1-211A-CB48-92FD-CD86113807DF}"/>
              </a:ext>
            </a:extLst>
          </p:cNvPr>
          <p:cNvSpPr/>
          <p:nvPr/>
        </p:nvSpPr>
        <p:spPr>
          <a:xfrm>
            <a:off x="5699537" y="1133604"/>
            <a:ext cx="199829" cy="1021721"/>
          </a:xfrm>
          <a:prstGeom prst="rect">
            <a:avLst/>
          </a:prstGeom>
          <a:solidFill>
            <a:schemeClr val="bg1"/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6D4D59F-97E3-8948-A09A-62E0D8998F35}"/>
              </a:ext>
            </a:extLst>
          </p:cNvPr>
          <p:cNvSpPr/>
          <p:nvPr/>
        </p:nvSpPr>
        <p:spPr>
          <a:xfrm>
            <a:off x="5699537" y="2016688"/>
            <a:ext cx="199827" cy="72024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47902C2-A78A-3043-8EC8-21F13C354A60}"/>
              </a:ext>
            </a:extLst>
          </p:cNvPr>
          <p:cNvSpPr/>
          <p:nvPr/>
        </p:nvSpPr>
        <p:spPr>
          <a:xfrm>
            <a:off x="5699537" y="2588101"/>
            <a:ext cx="199827" cy="13513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C550A7D-54F4-BC47-A92A-A94F4C96F7B9}"/>
              </a:ext>
            </a:extLst>
          </p:cNvPr>
          <p:cNvSpPr/>
          <p:nvPr/>
        </p:nvSpPr>
        <p:spPr>
          <a:xfrm>
            <a:off x="5699537" y="3807912"/>
            <a:ext cx="199829" cy="66285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F922780-B4A3-2647-8E3D-09FE070B13E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655501" y="1409867"/>
            <a:ext cx="3038023" cy="308237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233C7D"/>
                </a:solidFill>
              </a:rPr>
              <a:t>1.   </a:t>
            </a:r>
            <a:r>
              <a:rPr lang="de-DE" dirty="0"/>
              <a:t>Kopf/allgemeine Angaben</a:t>
            </a:r>
          </a:p>
        </p:txBody>
      </p:sp>
      <p:sp>
        <p:nvSpPr>
          <p:cNvPr id="30" name="Inhaltsplatzhalter 5">
            <a:extLst>
              <a:ext uri="{FF2B5EF4-FFF2-40B4-BE49-F238E27FC236}">
                <a16:creationId xmlns:a16="http://schemas.microsoft.com/office/drawing/2014/main" id="{70BD3BB2-8D85-8149-A22F-6AB89EB8C020}"/>
              </a:ext>
            </a:extLst>
          </p:cNvPr>
          <p:cNvSpPr txBox="1">
            <a:spLocks/>
          </p:cNvSpPr>
          <p:nvPr/>
        </p:nvSpPr>
        <p:spPr>
          <a:xfrm>
            <a:off x="5655501" y="2130114"/>
            <a:ext cx="3038023" cy="533031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DE" kern="0" dirty="0">
                <a:solidFill>
                  <a:srgbClr val="233C7D"/>
                </a:solidFill>
              </a:rPr>
              <a:t>2.   </a:t>
            </a:r>
            <a:r>
              <a:rPr lang="de-DE" kern="0" dirty="0"/>
              <a:t>Hinweise: Arbeiten mit hohem/</a:t>
            </a:r>
            <a:br>
              <a:rPr lang="de-DE" kern="0" dirty="0"/>
            </a:br>
            <a:r>
              <a:rPr lang="de-DE" kern="0" dirty="0"/>
              <a:t>      mittlerem Risiko, PSA</a:t>
            </a:r>
          </a:p>
        </p:txBody>
      </p:sp>
      <p:sp>
        <p:nvSpPr>
          <p:cNvPr id="31" name="Inhaltsplatzhalter 5">
            <a:extLst>
              <a:ext uri="{FF2B5EF4-FFF2-40B4-BE49-F238E27FC236}">
                <a16:creationId xmlns:a16="http://schemas.microsoft.com/office/drawing/2014/main" id="{DF5D8A17-1A07-A54D-89EA-3A1EAB4CC750}"/>
              </a:ext>
            </a:extLst>
          </p:cNvPr>
          <p:cNvSpPr txBox="1">
            <a:spLocks/>
          </p:cNvSpPr>
          <p:nvPr/>
        </p:nvSpPr>
        <p:spPr>
          <a:xfrm>
            <a:off x="5655501" y="2894202"/>
            <a:ext cx="3532340" cy="911201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DE" kern="0" dirty="0">
                <a:solidFill>
                  <a:srgbClr val="233C7D"/>
                </a:solidFill>
              </a:rPr>
              <a:t>3.   </a:t>
            </a:r>
            <a:r>
              <a:rPr lang="de-DE" kern="0" dirty="0"/>
              <a:t>Festlegung der einzelnen </a:t>
            </a:r>
            <a:br>
              <a:rPr lang="de-DE" kern="0" dirty="0"/>
            </a:br>
            <a:r>
              <a:rPr lang="de-DE" kern="0" dirty="0"/>
              <a:t>      Arbeitsschritte mit</a:t>
            </a:r>
            <a:br>
              <a:rPr lang="de-DE" kern="0" dirty="0"/>
            </a:br>
            <a:r>
              <a:rPr lang="de-DE" kern="0" dirty="0"/>
              <a:t>      </a:t>
            </a:r>
            <a:r>
              <a:rPr lang="de-DE" sz="1000" kern="0" dirty="0"/>
              <a:t>Gefährdungen, Sicherheitsmaßnahmen und</a:t>
            </a:r>
            <a:br>
              <a:rPr lang="de-DE" sz="1000" kern="0" dirty="0"/>
            </a:br>
            <a:r>
              <a:rPr lang="de-DE" sz="1000" kern="0" dirty="0"/>
              <a:t>         </a:t>
            </a:r>
            <a:r>
              <a:rPr lang="de-DE" sz="1000" kern="0" dirty="0" err="1"/>
              <a:t>zusätzl</a:t>
            </a:r>
            <a:r>
              <a:rPr lang="de-DE" sz="1000" kern="0" dirty="0"/>
              <a:t>. benötigten Werkzeugen/Dokumenten</a:t>
            </a:r>
          </a:p>
        </p:txBody>
      </p:sp>
      <p:sp>
        <p:nvSpPr>
          <p:cNvPr id="32" name="Inhaltsplatzhalter 5">
            <a:extLst>
              <a:ext uri="{FF2B5EF4-FFF2-40B4-BE49-F238E27FC236}">
                <a16:creationId xmlns:a16="http://schemas.microsoft.com/office/drawing/2014/main" id="{F91AB031-AE28-F64B-9AD3-669144C0A2B6}"/>
              </a:ext>
            </a:extLst>
          </p:cNvPr>
          <p:cNvSpPr txBox="1">
            <a:spLocks/>
          </p:cNvSpPr>
          <p:nvPr/>
        </p:nvSpPr>
        <p:spPr>
          <a:xfrm>
            <a:off x="5655501" y="3983966"/>
            <a:ext cx="3038023" cy="308237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DE" kern="0" dirty="0">
                <a:solidFill>
                  <a:srgbClr val="233C7D"/>
                </a:solidFill>
              </a:rPr>
              <a:t>4.   </a:t>
            </a:r>
            <a:r>
              <a:rPr lang="de-DE" kern="0" dirty="0"/>
              <a:t>Information des Arbeitsteams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E1A3DE6-9C34-AF45-8EC9-4D8F8FF8DF5D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05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B9CCC3A-FEFB-FE45-8CFD-347A44DE01ED}"/>
              </a:ext>
            </a:extLst>
          </p:cNvPr>
          <p:cNvGrpSpPr/>
          <p:nvPr/>
        </p:nvGrpSpPr>
        <p:grpSpPr>
          <a:xfrm>
            <a:off x="7062791" y="1289459"/>
            <a:ext cx="199829" cy="3182333"/>
            <a:chOff x="6987635" y="1289459"/>
            <a:chExt cx="199829" cy="333716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0D95065-D2FA-A649-B39C-050E6A7363DE}"/>
                </a:ext>
              </a:extLst>
            </p:cNvPr>
            <p:cNvSpPr/>
            <p:nvPr/>
          </p:nvSpPr>
          <p:spPr>
            <a:xfrm>
              <a:off x="6987635" y="1289459"/>
              <a:ext cx="199829" cy="8830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D242A28-60BE-3D4C-BA4A-D41912D62F7E}"/>
                </a:ext>
              </a:extLst>
            </p:cNvPr>
            <p:cNvSpPr/>
            <p:nvPr/>
          </p:nvSpPr>
          <p:spPr>
            <a:xfrm>
              <a:off x="6987635" y="2172544"/>
              <a:ext cx="199827" cy="5714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183EEF6C-CC7A-E349-9721-A70192FBD413}"/>
                </a:ext>
              </a:extLst>
            </p:cNvPr>
            <p:cNvSpPr/>
            <p:nvPr/>
          </p:nvSpPr>
          <p:spPr>
            <a:xfrm>
              <a:off x="6987635" y="2743956"/>
              <a:ext cx="199827" cy="12198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36617C6-7C54-854B-988E-A5ED04A132BB}"/>
                </a:ext>
              </a:extLst>
            </p:cNvPr>
            <p:cNvSpPr/>
            <p:nvPr/>
          </p:nvSpPr>
          <p:spPr>
            <a:xfrm>
              <a:off x="6987635" y="3963767"/>
              <a:ext cx="199829" cy="66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91CF6305-7D84-3F48-9094-3BB9D2575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943" t="1220" r="1380" b="1792"/>
          <a:stretch/>
        </p:blipFill>
        <p:spPr>
          <a:xfrm>
            <a:off x="2175810" y="1296525"/>
            <a:ext cx="4799104" cy="3172054"/>
          </a:xfrm>
          <a:prstGeom prst="rect">
            <a:avLst/>
          </a:prstGeom>
          <a:ln>
            <a:solidFill>
              <a:srgbClr val="606060">
                <a:alpha val="30000"/>
              </a:srgbClr>
            </a:solidFill>
          </a:ln>
          <a:effectLst/>
        </p:spPr>
      </p:pic>
      <p:sp>
        <p:nvSpPr>
          <p:cNvPr id="16" name="Sprechblase: rechteckig mit abgerundeten Ecken 12">
            <a:extLst>
              <a:ext uri="{FF2B5EF4-FFF2-40B4-BE49-F238E27FC236}">
                <a16:creationId xmlns:a16="http://schemas.microsoft.com/office/drawing/2014/main" id="{608F00ED-6D42-214A-BDB9-9CE9F4DFB993}"/>
              </a:ext>
            </a:extLst>
          </p:cNvPr>
          <p:cNvSpPr/>
          <p:nvPr/>
        </p:nvSpPr>
        <p:spPr>
          <a:xfrm rot="5400000">
            <a:off x="2060572" y="61059"/>
            <a:ext cx="1387629" cy="4949931"/>
          </a:xfrm>
          <a:custGeom>
            <a:avLst/>
            <a:gdLst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0 w 989912"/>
              <a:gd name="connsiteY4" fmla="*/ 0 h 3313881"/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1239 w 989912"/>
              <a:gd name="connsiteY4" fmla="*/ 668449 h 3313881"/>
              <a:gd name="connsiteX5" fmla="*/ 0 w 989912"/>
              <a:gd name="connsiteY5" fmla="*/ 0 h 3313881"/>
              <a:gd name="connsiteX0" fmla="*/ 4939 w 994851"/>
              <a:gd name="connsiteY0" fmla="*/ 0 h 3313881"/>
              <a:gd name="connsiteX1" fmla="*/ 994851 w 994851"/>
              <a:gd name="connsiteY1" fmla="*/ 0 h 3313881"/>
              <a:gd name="connsiteX2" fmla="*/ 994851 w 994851"/>
              <a:gd name="connsiteY2" fmla="*/ 3313881 h 3313881"/>
              <a:gd name="connsiteX3" fmla="*/ 4939 w 994851"/>
              <a:gd name="connsiteY3" fmla="*/ 3313881 h 3313881"/>
              <a:gd name="connsiteX4" fmla="*/ 0 w 994851"/>
              <a:gd name="connsiteY4" fmla="*/ 2138903 h 3313881"/>
              <a:gd name="connsiteX5" fmla="*/ 6178 w 994851"/>
              <a:gd name="connsiteY5" fmla="*/ 668449 h 3313881"/>
              <a:gd name="connsiteX6" fmla="*/ 4939 w 994851"/>
              <a:gd name="connsiteY6" fmla="*/ 0 h 3313881"/>
              <a:gd name="connsiteX0" fmla="*/ 5635 w 995547"/>
              <a:gd name="connsiteY0" fmla="*/ 0 h 3313881"/>
              <a:gd name="connsiteX1" fmla="*/ 995547 w 995547"/>
              <a:gd name="connsiteY1" fmla="*/ 0 h 3313881"/>
              <a:gd name="connsiteX2" fmla="*/ 995547 w 995547"/>
              <a:gd name="connsiteY2" fmla="*/ 3313881 h 3313881"/>
              <a:gd name="connsiteX3" fmla="*/ 5635 w 995547"/>
              <a:gd name="connsiteY3" fmla="*/ 3313881 h 3313881"/>
              <a:gd name="connsiteX4" fmla="*/ 696 w 995547"/>
              <a:gd name="connsiteY4" fmla="*/ 2138903 h 3313881"/>
              <a:gd name="connsiteX5" fmla="*/ 697 w 995547"/>
              <a:gd name="connsiteY5" fmla="*/ 952654 h 3313881"/>
              <a:gd name="connsiteX6" fmla="*/ 6874 w 995547"/>
              <a:gd name="connsiteY6" fmla="*/ 668449 h 3313881"/>
              <a:gd name="connsiteX7" fmla="*/ 5635 w 995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2282663 w 3272575"/>
              <a:gd name="connsiteY0" fmla="*/ 0 h 3313881"/>
              <a:gd name="connsiteX1" fmla="*/ 3272575 w 3272575"/>
              <a:gd name="connsiteY1" fmla="*/ 0 h 3313881"/>
              <a:gd name="connsiteX2" fmla="*/ 3272575 w 3272575"/>
              <a:gd name="connsiteY2" fmla="*/ 3313881 h 3313881"/>
              <a:gd name="connsiteX3" fmla="*/ 2282663 w 3272575"/>
              <a:gd name="connsiteY3" fmla="*/ 3313881 h 3313881"/>
              <a:gd name="connsiteX4" fmla="*/ 2277724 w 3272575"/>
              <a:gd name="connsiteY4" fmla="*/ 2138903 h 3313881"/>
              <a:gd name="connsiteX5" fmla="*/ 1 w 3272575"/>
              <a:gd name="connsiteY5" fmla="*/ 939440 h 3313881"/>
              <a:gd name="connsiteX6" fmla="*/ 2283902 w 3272575"/>
              <a:gd name="connsiteY6" fmla="*/ 668449 h 3313881"/>
              <a:gd name="connsiteX7" fmla="*/ 2282663 w 3272575"/>
              <a:gd name="connsiteY7" fmla="*/ 0 h 3313881"/>
              <a:gd name="connsiteX0" fmla="*/ 2234937 w 3224849"/>
              <a:gd name="connsiteY0" fmla="*/ 0 h 3313881"/>
              <a:gd name="connsiteX1" fmla="*/ 3224849 w 3224849"/>
              <a:gd name="connsiteY1" fmla="*/ 0 h 3313881"/>
              <a:gd name="connsiteX2" fmla="*/ 3224849 w 3224849"/>
              <a:gd name="connsiteY2" fmla="*/ 3313881 h 3313881"/>
              <a:gd name="connsiteX3" fmla="*/ 2234937 w 3224849"/>
              <a:gd name="connsiteY3" fmla="*/ 3313881 h 3313881"/>
              <a:gd name="connsiteX4" fmla="*/ 2229998 w 3224849"/>
              <a:gd name="connsiteY4" fmla="*/ 2138903 h 3313881"/>
              <a:gd name="connsiteX5" fmla="*/ 1 w 3224849"/>
              <a:gd name="connsiteY5" fmla="*/ 946343 h 3313881"/>
              <a:gd name="connsiteX6" fmla="*/ 2236176 w 3224849"/>
              <a:gd name="connsiteY6" fmla="*/ 668449 h 3313881"/>
              <a:gd name="connsiteX7" fmla="*/ 2234937 w 322484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9528 w 1584379"/>
              <a:gd name="connsiteY4" fmla="*/ 2138903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2518 w 1584379"/>
              <a:gd name="connsiteY4" fmla="*/ 1610931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95388 w 1584379"/>
              <a:gd name="connsiteY4" fmla="*/ 1374848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440039 w 1429951"/>
              <a:gd name="connsiteY0" fmla="*/ 0 h 3313881"/>
              <a:gd name="connsiteX1" fmla="*/ 1429951 w 1429951"/>
              <a:gd name="connsiteY1" fmla="*/ 0 h 3313881"/>
              <a:gd name="connsiteX2" fmla="*/ 1429951 w 1429951"/>
              <a:gd name="connsiteY2" fmla="*/ 3313881 h 3313881"/>
              <a:gd name="connsiteX3" fmla="*/ 440039 w 1429951"/>
              <a:gd name="connsiteY3" fmla="*/ 3313881 h 3313881"/>
              <a:gd name="connsiteX4" fmla="*/ 440960 w 1429951"/>
              <a:gd name="connsiteY4" fmla="*/ 1374848 h 3313881"/>
              <a:gd name="connsiteX5" fmla="*/ 2 w 1429951"/>
              <a:gd name="connsiteY5" fmla="*/ 626474 h 3313881"/>
              <a:gd name="connsiteX6" fmla="*/ 441278 w 1429951"/>
              <a:gd name="connsiteY6" fmla="*/ 668449 h 3313881"/>
              <a:gd name="connsiteX7" fmla="*/ 440039 w 1429951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2573 w 1421564"/>
              <a:gd name="connsiteY4" fmla="*/ 1374848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40963 w 1421564"/>
              <a:gd name="connsiteY4" fmla="*/ 1618545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6771 w 1421564"/>
              <a:gd name="connsiteY4" fmla="*/ 1626160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42053 w 1431965"/>
              <a:gd name="connsiteY0" fmla="*/ 0 h 3313881"/>
              <a:gd name="connsiteX1" fmla="*/ 1431965 w 1431965"/>
              <a:gd name="connsiteY1" fmla="*/ 0 h 3313881"/>
              <a:gd name="connsiteX2" fmla="*/ 1431965 w 1431965"/>
              <a:gd name="connsiteY2" fmla="*/ 3313881 h 3313881"/>
              <a:gd name="connsiteX3" fmla="*/ 442053 w 1431965"/>
              <a:gd name="connsiteY3" fmla="*/ 3313881 h 3313881"/>
              <a:gd name="connsiteX4" fmla="*/ 447172 w 1431965"/>
              <a:gd name="connsiteY4" fmla="*/ 1626160 h 3313881"/>
              <a:gd name="connsiteX5" fmla="*/ 1 w 1431965"/>
              <a:gd name="connsiteY5" fmla="*/ 462022 h 3313881"/>
              <a:gd name="connsiteX6" fmla="*/ 443293 w 1431965"/>
              <a:gd name="connsiteY6" fmla="*/ 1003532 h 3313881"/>
              <a:gd name="connsiteX7" fmla="*/ 442053 w 1431965"/>
              <a:gd name="connsiteY7" fmla="*/ 0 h 3313881"/>
              <a:gd name="connsiteX0" fmla="*/ 199323 w 1189235"/>
              <a:gd name="connsiteY0" fmla="*/ 0 h 3313881"/>
              <a:gd name="connsiteX1" fmla="*/ 1189235 w 1189235"/>
              <a:gd name="connsiteY1" fmla="*/ 0 h 3313881"/>
              <a:gd name="connsiteX2" fmla="*/ 1189235 w 1189235"/>
              <a:gd name="connsiteY2" fmla="*/ 3313881 h 3313881"/>
              <a:gd name="connsiteX3" fmla="*/ 199323 w 1189235"/>
              <a:gd name="connsiteY3" fmla="*/ 3313881 h 3313881"/>
              <a:gd name="connsiteX4" fmla="*/ 204442 w 1189235"/>
              <a:gd name="connsiteY4" fmla="*/ 1626160 h 3313881"/>
              <a:gd name="connsiteX5" fmla="*/ 4 w 1189235"/>
              <a:gd name="connsiteY5" fmla="*/ 720417 h 3313881"/>
              <a:gd name="connsiteX6" fmla="*/ 200563 w 1189235"/>
              <a:gd name="connsiteY6" fmla="*/ 1003532 h 3313881"/>
              <a:gd name="connsiteX7" fmla="*/ 199323 w 1189235"/>
              <a:gd name="connsiteY7" fmla="*/ 0 h 3313881"/>
              <a:gd name="connsiteX0" fmla="*/ 490291 w 1480203"/>
              <a:gd name="connsiteY0" fmla="*/ 0 h 3313881"/>
              <a:gd name="connsiteX1" fmla="*/ 1480203 w 1480203"/>
              <a:gd name="connsiteY1" fmla="*/ 0 h 3313881"/>
              <a:gd name="connsiteX2" fmla="*/ 1480203 w 1480203"/>
              <a:gd name="connsiteY2" fmla="*/ 3313881 h 3313881"/>
              <a:gd name="connsiteX3" fmla="*/ 490291 w 1480203"/>
              <a:gd name="connsiteY3" fmla="*/ 3313881 h 3313881"/>
              <a:gd name="connsiteX4" fmla="*/ 495410 w 1480203"/>
              <a:gd name="connsiteY4" fmla="*/ 1626160 h 3313881"/>
              <a:gd name="connsiteX5" fmla="*/ 1 w 1480203"/>
              <a:gd name="connsiteY5" fmla="*/ 653918 h 3313881"/>
              <a:gd name="connsiteX6" fmla="*/ 491531 w 1480203"/>
              <a:gd name="connsiteY6" fmla="*/ 1003532 h 3313881"/>
              <a:gd name="connsiteX7" fmla="*/ 490291 w 1480203"/>
              <a:gd name="connsiteY7" fmla="*/ 0 h 3313881"/>
              <a:gd name="connsiteX0" fmla="*/ 426715 w 1416627"/>
              <a:gd name="connsiteY0" fmla="*/ 0 h 3313881"/>
              <a:gd name="connsiteX1" fmla="*/ 1416627 w 1416627"/>
              <a:gd name="connsiteY1" fmla="*/ 0 h 3313881"/>
              <a:gd name="connsiteX2" fmla="*/ 1416627 w 1416627"/>
              <a:gd name="connsiteY2" fmla="*/ 3313881 h 3313881"/>
              <a:gd name="connsiteX3" fmla="*/ 426715 w 1416627"/>
              <a:gd name="connsiteY3" fmla="*/ 3313881 h 3313881"/>
              <a:gd name="connsiteX4" fmla="*/ 431834 w 1416627"/>
              <a:gd name="connsiteY4" fmla="*/ 1626160 h 3313881"/>
              <a:gd name="connsiteX5" fmla="*/ 2 w 1416627"/>
              <a:gd name="connsiteY5" fmla="*/ 732820 h 3313881"/>
              <a:gd name="connsiteX6" fmla="*/ 427955 w 1416627"/>
              <a:gd name="connsiteY6" fmla="*/ 1003532 h 3313881"/>
              <a:gd name="connsiteX7" fmla="*/ 426715 w 1416627"/>
              <a:gd name="connsiteY7" fmla="*/ 0 h 3313881"/>
              <a:gd name="connsiteX0" fmla="*/ 329017 w 1318929"/>
              <a:gd name="connsiteY0" fmla="*/ 0 h 3313881"/>
              <a:gd name="connsiteX1" fmla="*/ 1318929 w 1318929"/>
              <a:gd name="connsiteY1" fmla="*/ 0 h 3313881"/>
              <a:gd name="connsiteX2" fmla="*/ 1318929 w 1318929"/>
              <a:gd name="connsiteY2" fmla="*/ 3313881 h 3313881"/>
              <a:gd name="connsiteX3" fmla="*/ 329017 w 1318929"/>
              <a:gd name="connsiteY3" fmla="*/ 3313881 h 3313881"/>
              <a:gd name="connsiteX4" fmla="*/ 334136 w 1318929"/>
              <a:gd name="connsiteY4" fmla="*/ 1626160 h 3313881"/>
              <a:gd name="connsiteX5" fmla="*/ 3 w 1318929"/>
              <a:gd name="connsiteY5" fmla="*/ 876604 h 3313881"/>
              <a:gd name="connsiteX6" fmla="*/ 330257 w 1318929"/>
              <a:gd name="connsiteY6" fmla="*/ 1003532 h 3313881"/>
              <a:gd name="connsiteX7" fmla="*/ 329017 w 1318929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7623 w 1322416"/>
              <a:gd name="connsiteY4" fmla="*/ 162616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27435 w 1322416"/>
              <a:gd name="connsiteY4" fmla="*/ 1640955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6579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28676"/>
              <a:gd name="connsiteX1" fmla="*/ 1322416 w 1322416"/>
              <a:gd name="connsiteY1" fmla="*/ 0 h 3328676"/>
              <a:gd name="connsiteX2" fmla="*/ 1322416 w 1322416"/>
              <a:gd name="connsiteY2" fmla="*/ 3313881 h 3328676"/>
              <a:gd name="connsiteX3" fmla="*/ 334541 w 1322416"/>
              <a:gd name="connsiteY3" fmla="*/ 3328676 h 3328676"/>
              <a:gd name="connsiteX4" fmla="*/ 333548 w 1322416"/>
              <a:gd name="connsiteY4" fmla="*/ 1655750 h 3328676"/>
              <a:gd name="connsiteX5" fmla="*/ 2 w 1322416"/>
              <a:gd name="connsiteY5" fmla="*/ 890301 h 3328676"/>
              <a:gd name="connsiteX6" fmla="*/ 333744 w 1322416"/>
              <a:gd name="connsiteY6" fmla="*/ 1003532 h 3328676"/>
              <a:gd name="connsiteX7" fmla="*/ 336580 w 1322416"/>
              <a:gd name="connsiteY7" fmla="*/ 14795 h 3328676"/>
              <a:gd name="connsiteX0" fmla="*/ 224513 w 1210349"/>
              <a:gd name="connsiteY0" fmla="*/ 14795 h 3328676"/>
              <a:gd name="connsiteX1" fmla="*/ 1210349 w 1210349"/>
              <a:gd name="connsiteY1" fmla="*/ 0 h 3328676"/>
              <a:gd name="connsiteX2" fmla="*/ 1210349 w 1210349"/>
              <a:gd name="connsiteY2" fmla="*/ 3313881 h 3328676"/>
              <a:gd name="connsiteX3" fmla="*/ 222474 w 1210349"/>
              <a:gd name="connsiteY3" fmla="*/ 3328676 h 3328676"/>
              <a:gd name="connsiteX4" fmla="*/ 221481 w 1210349"/>
              <a:gd name="connsiteY4" fmla="*/ 1655750 h 3328676"/>
              <a:gd name="connsiteX5" fmla="*/ 4 w 1210349"/>
              <a:gd name="connsiteY5" fmla="*/ 2251358 h 3328676"/>
              <a:gd name="connsiteX6" fmla="*/ 221677 w 1210349"/>
              <a:gd name="connsiteY6" fmla="*/ 1003532 h 3328676"/>
              <a:gd name="connsiteX7" fmla="*/ 224513 w 1210349"/>
              <a:gd name="connsiteY7" fmla="*/ 14795 h 3328676"/>
              <a:gd name="connsiteX0" fmla="*/ 216362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6362 w 1202198"/>
              <a:gd name="connsiteY7" fmla="*/ 14795 h 3328676"/>
              <a:gd name="connsiteX0" fmla="*/ 214073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4073 w 1202198"/>
              <a:gd name="connsiteY7" fmla="*/ 14795 h 3328676"/>
              <a:gd name="connsiteX0" fmla="*/ 137480 w 1125605"/>
              <a:gd name="connsiteY0" fmla="*/ 14795 h 3328676"/>
              <a:gd name="connsiteX1" fmla="*/ 1125605 w 1125605"/>
              <a:gd name="connsiteY1" fmla="*/ 0 h 3328676"/>
              <a:gd name="connsiteX2" fmla="*/ 1125605 w 1125605"/>
              <a:gd name="connsiteY2" fmla="*/ 3313881 h 3328676"/>
              <a:gd name="connsiteX3" fmla="*/ 137730 w 1125605"/>
              <a:gd name="connsiteY3" fmla="*/ 3328676 h 3328676"/>
              <a:gd name="connsiteX4" fmla="*/ 136737 w 1125605"/>
              <a:gd name="connsiteY4" fmla="*/ 1655750 h 3328676"/>
              <a:gd name="connsiteX5" fmla="*/ 6 w 1125605"/>
              <a:gd name="connsiteY5" fmla="*/ 1699299 h 3328676"/>
              <a:gd name="connsiteX6" fmla="*/ 136933 w 1125605"/>
              <a:gd name="connsiteY6" fmla="*/ 1003532 h 3328676"/>
              <a:gd name="connsiteX7" fmla="*/ 137480 w 1125605"/>
              <a:gd name="connsiteY7" fmla="*/ 14795 h 3328676"/>
              <a:gd name="connsiteX0" fmla="*/ 808062 w 1796187"/>
              <a:gd name="connsiteY0" fmla="*/ 14795 h 3328676"/>
              <a:gd name="connsiteX1" fmla="*/ 1796187 w 1796187"/>
              <a:gd name="connsiteY1" fmla="*/ 0 h 3328676"/>
              <a:gd name="connsiteX2" fmla="*/ 1796187 w 1796187"/>
              <a:gd name="connsiteY2" fmla="*/ 3313881 h 3328676"/>
              <a:gd name="connsiteX3" fmla="*/ 808312 w 1796187"/>
              <a:gd name="connsiteY3" fmla="*/ 3328676 h 3328676"/>
              <a:gd name="connsiteX4" fmla="*/ 807319 w 1796187"/>
              <a:gd name="connsiteY4" fmla="*/ 1655750 h 3328676"/>
              <a:gd name="connsiteX5" fmla="*/ 0 w 1796187"/>
              <a:gd name="connsiteY5" fmla="*/ 1284210 h 3328676"/>
              <a:gd name="connsiteX6" fmla="*/ 807515 w 1796187"/>
              <a:gd name="connsiteY6" fmla="*/ 1003532 h 3328676"/>
              <a:gd name="connsiteX7" fmla="*/ 808062 w 1796187"/>
              <a:gd name="connsiteY7" fmla="*/ 14795 h 3328676"/>
              <a:gd name="connsiteX0" fmla="*/ 144646 w 1132771"/>
              <a:gd name="connsiteY0" fmla="*/ 14795 h 3328676"/>
              <a:gd name="connsiteX1" fmla="*/ 1132771 w 1132771"/>
              <a:gd name="connsiteY1" fmla="*/ 0 h 3328676"/>
              <a:gd name="connsiteX2" fmla="*/ 1132771 w 1132771"/>
              <a:gd name="connsiteY2" fmla="*/ 3313881 h 3328676"/>
              <a:gd name="connsiteX3" fmla="*/ 144896 w 1132771"/>
              <a:gd name="connsiteY3" fmla="*/ 3328676 h 3328676"/>
              <a:gd name="connsiteX4" fmla="*/ 143903 w 1132771"/>
              <a:gd name="connsiteY4" fmla="*/ 1655750 h 3328676"/>
              <a:gd name="connsiteX5" fmla="*/ 6 w 1132771"/>
              <a:gd name="connsiteY5" fmla="*/ 703714 h 3328676"/>
              <a:gd name="connsiteX6" fmla="*/ 144099 w 1132771"/>
              <a:gd name="connsiteY6" fmla="*/ 1003532 h 3328676"/>
              <a:gd name="connsiteX7" fmla="*/ 144646 w 1132771"/>
              <a:gd name="connsiteY7" fmla="*/ 14795 h 3328676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2771 w 1138180"/>
              <a:gd name="connsiteY2" fmla="*/ 3299086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8180 w 1138180"/>
              <a:gd name="connsiteY2" fmla="*/ 3311839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371710 w 1365244"/>
              <a:gd name="connsiteY0" fmla="*/ 0 h 3313881"/>
              <a:gd name="connsiteX1" fmla="*/ 1365244 w 1365244"/>
              <a:gd name="connsiteY1" fmla="*/ 2209 h 3313881"/>
              <a:gd name="connsiteX2" fmla="*/ 1365244 w 1365244"/>
              <a:gd name="connsiteY2" fmla="*/ 3311839 h 3313881"/>
              <a:gd name="connsiteX3" fmla="*/ 371960 w 1365244"/>
              <a:gd name="connsiteY3" fmla="*/ 3313881 h 3313881"/>
              <a:gd name="connsiteX4" fmla="*/ 370967 w 1365244"/>
              <a:gd name="connsiteY4" fmla="*/ 1640955 h 3313881"/>
              <a:gd name="connsiteX5" fmla="*/ 2 w 1365244"/>
              <a:gd name="connsiteY5" fmla="*/ 786697 h 3313881"/>
              <a:gd name="connsiteX6" fmla="*/ 371163 w 1365244"/>
              <a:gd name="connsiteY6" fmla="*/ 988737 h 3313881"/>
              <a:gd name="connsiteX7" fmla="*/ 371710 w 1365244"/>
              <a:gd name="connsiteY7" fmla="*/ 0 h 33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5244" h="3313881">
                <a:moveTo>
                  <a:pt x="371710" y="0"/>
                </a:moveTo>
                <a:lnTo>
                  <a:pt x="1365244" y="2209"/>
                </a:lnTo>
                <a:lnTo>
                  <a:pt x="1365244" y="3311839"/>
                </a:lnTo>
                <a:lnTo>
                  <a:pt x="371960" y="3313881"/>
                </a:lnTo>
                <a:cubicBezTo>
                  <a:pt x="370314" y="2922222"/>
                  <a:pt x="372613" y="2032614"/>
                  <a:pt x="370967" y="1640955"/>
                </a:cubicBezTo>
                <a:cubicBezTo>
                  <a:pt x="370144" y="1636655"/>
                  <a:pt x="-1028" y="790816"/>
                  <a:pt x="2" y="786697"/>
                </a:cubicBezTo>
                <a:cubicBezTo>
                  <a:pt x="7210" y="788756"/>
                  <a:pt x="370340" y="993054"/>
                  <a:pt x="371163" y="988737"/>
                </a:cubicBezTo>
                <a:cubicBezTo>
                  <a:pt x="370750" y="654226"/>
                  <a:pt x="372123" y="334511"/>
                  <a:pt x="371710" y="0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2B5365-7FD8-44D6-85EB-89B227BEC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" t="16735" r="911" b="2026"/>
          <a:stretch/>
        </p:blipFill>
        <p:spPr>
          <a:xfrm>
            <a:off x="349652" y="2293060"/>
            <a:ext cx="4819651" cy="873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1. Kopf/allgemeine Angaben</a:t>
            </a:r>
          </a:p>
        </p:txBody>
      </p:sp>
      <p:sp>
        <p:nvSpPr>
          <p:cNvPr id="18" name="Sprechblase: rechteckig mit abgerundeten Ecken 12">
            <a:extLst>
              <a:ext uri="{FF2B5EF4-FFF2-40B4-BE49-F238E27FC236}">
                <a16:creationId xmlns:a16="http://schemas.microsoft.com/office/drawing/2014/main" id="{0BE175CD-C59A-474F-8F1F-32B43C485C42}"/>
              </a:ext>
            </a:extLst>
          </p:cNvPr>
          <p:cNvSpPr/>
          <p:nvPr/>
        </p:nvSpPr>
        <p:spPr>
          <a:xfrm rot="5400000" flipV="1">
            <a:off x="6589762" y="1256507"/>
            <a:ext cx="1387629" cy="2559050"/>
          </a:xfrm>
          <a:custGeom>
            <a:avLst/>
            <a:gdLst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0 w 989912"/>
              <a:gd name="connsiteY4" fmla="*/ 0 h 3313881"/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1239 w 989912"/>
              <a:gd name="connsiteY4" fmla="*/ 668449 h 3313881"/>
              <a:gd name="connsiteX5" fmla="*/ 0 w 989912"/>
              <a:gd name="connsiteY5" fmla="*/ 0 h 3313881"/>
              <a:gd name="connsiteX0" fmla="*/ 4939 w 994851"/>
              <a:gd name="connsiteY0" fmla="*/ 0 h 3313881"/>
              <a:gd name="connsiteX1" fmla="*/ 994851 w 994851"/>
              <a:gd name="connsiteY1" fmla="*/ 0 h 3313881"/>
              <a:gd name="connsiteX2" fmla="*/ 994851 w 994851"/>
              <a:gd name="connsiteY2" fmla="*/ 3313881 h 3313881"/>
              <a:gd name="connsiteX3" fmla="*/ 4939 w 994851"/>
              <a:gd name="connsiteY3" fmla="*/ 3313881 h 3313881"/>
              <a:gd name="connsiteX4" fmla="*/ 0 w 994851"/>
              <a:gd name="connsiteY4" fmla="*/ 2138903 h 3313881"/>
              <a:gd name="connsiteX5" fmla="*/ 6178 w 994851"/>
              <a:gd name="connsiteY5" fmla="*/ 668449 h 3313881"/>
              <a:gd name="connsiteX6" fmla="*/ 4939 w 994851"/>
              <a:gd name="connsiteY6" fmla="*/ 0 h 3313881"/>
              <a:gd name="connsiteX0" fmla="*/ 5635 w 995547"/>
              <a:gd name="connsiteY0" fmla="*/ 0 h 3313881"/>
              <a:gd name="connsiteX1" fmla="*/ 995547 w 995547"/>
              <a:gd name="connsiteY1" fmla="*/ 0 h 3313881"/>
              <a:gd name="connsiteX2" fmla="*/ 995547 w 995547"/>
              <a:gd name="connsiteY2" fmla="*/ 3313881 h 3313881"/>
              <a:gd name="connsiteX3" fmla="*/ 5635 w 995547"/>
              <a:gd name="connsiteY3" fmla="*/ 3313881 h 3313881"/>
              <a:gd name="connsiteX4" fmla="*/ 696 w 995547"/>
              <a:gd name="connsiteY4" fmla="*/ 2138903 h 3313881"/>
              <a:gd name="connsiteX5" fmla="*/ 697 w 995547"/>
              <a:gd name="connsiteY5" fmla="*/ 952654 h 3313881"/>
              <a:gd name="connsiteX6" fmla="*/ 6874 w 995547"/>
              <a:gd name="connsiteY6" fmla="*/ 668449 h 3313881"/>
              <a:gd name="connsiteX7" fmla="*/ 5635 w 995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2282663 w 3272575"/>
              <a:gd name="connsiteY0" fmla="*/ 0 h 3313881"/>
              <a:gd name="connsiteX1" fmla="*/ 3272575 w 3272575"/>
              <a:gd name="connsiteY1" fmla="*/ 0 h 3313881"/>
              <a:gd name="connsiteX2" fmla="*/ 3272575 w 3272575"/>
              <a:gd name="connsiteY2" fmla="*/ 3313881 h 3313881"/>
              <a:gd name="connsiteX3" fmla="*/ 2282663 w 3272575"/>
              <a:gd name="connsiteY3" fmla="*/ 3313881 h 3313881"/>
              <a:gd name="connsiteX4" fmla="*/ 2277724 w 3272575"/>
              <a:gd name="connsiteY4" fmla="*/ 2138903 h 3313881"/>
              <a:gd name="connsiteX5" fmla="*/ 1 w 3272575"/>
              <a:gd name="connsiteY5" fmla="*/ 939440 h 3313881"/>
              <a:gd name="connsiteX6" fmla="*/ 2283902 w 3272575"/>
              <a:gd name="connsiteY6" fmla="*/ 668449 h 3313881"/>
              <a:gd name="connsiteX7" fmla="*/ 2282663 w 3272575"/>
              <a:gd name="connsiteY7" fmla="*/ 0 h 3313881"/>
              <a:gd name="connsiteX0" fmla="*/ 2234937 w 3224849"/>
              <a:gd name="connsiteY0" fmla="*/ 0 h 3313881"/>
              <a:gd name="connsiteX1" fmla="*/ 3224849 w 3224849"/>
              <a:gd name="connsiteY1" fmla="*/ 0 h 3313881"/>
              <a:gd name="connsiteX2" fmla="*/ 3224849 w 3224849"/>
              <a:gd name="connsiteY2" fmla="*/ 3313881 h 3313881"/>
              <a:gd name="connsiteX3" fmla="*/ 2234937 w 3224849"/>
              <a:gd name="connsiteY3" fmla="*/ 3313881 h 3313881"/>
              <a:gd name="connsiteX4" fmla="*/ 2229998 w 3224849"/>
              <a:gd name="connsiteY4" fmla="*/ 2138903 h 3313881"/>
              <a:gd name="connsiteX5" fmla="*/ 1 w 3224849"/>
              <a:gd name="connsiteY5" fmla="*/ 946343 h 3313881"/>
              <a:gd name="connsiteX6" fmla="*/ 2236176 w 3224849"/>
              <a:gd name="connsiteY6" fmla="*/ 668449 h 3313881"/>
              <a:gd name="connsiteX7" fmla="*/ 2234937 w 322484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9528 w 1584379"/>
              <a:gd name="connsiteY4" fmla="*/ 2138903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2518 w 1584379"/>
              <a:gd name="connsiteY4" fmla="*/ 1610931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95388 w 1584379"/>
              <a:gd name="connsiteY4" fmla="*/ 1374848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440039 w 1429951"/>
              <a:gd name="connsiteY0" fmla="*/ 0 h 3313881"/>
              <a:gd name="connsiteX1" fmla="*/ 1429951 w 1429951"/>
              <a:gd name="connsiteY1" fmla="*/ 0 h 3313881"/>
              <a:gd name="connsiteX2" fmla="*/ 1429951 w 1429951"/>
              <a:gd name="connsiteY2" fmla="*/ 3313881 h 3313881"/>
              <a:gd name="connsiteX3" fmla="*/ 440039 w 1429951"/>
              <a:gd name="connsiteY3" fmla="*/ 3313881 h 3313881"/>
              <a:gd name="connsiteX4" fmla="*/ 440960 w 1429951"/>
              <a:gd name="connsiteY4" fmla="*/ 1374848 h 3313881"/>
              <a:gd name="connsiteX5" fmla="*/ 2 w 1429951"/>
              <a:gd name="connsiteY5" fmla="*/ 626474 h 3313881"/>
              <a:gd name="connsiteX6" fmla="*/ 441278 w 1429951"/>
              <a:gd name="connsiteY6" fmla="*/ 668449 h 3313881"/>
              <a:gd name="connsiteX7" fmla="*/ 440039 w 1429951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2573 w 1421564"/>
              <a:gd name="connsiteY4" fmla="*/ 1374848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40963 w 1421564"/>
              <a:gd name="connsiteY4" fmla="*/ 1618545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6771 w 1421564"/>
              <a:gd name="connsiteY4" fmla="*/ 1626160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42053 w 1431965"/>
              <a:gd name="connsiteY0" fmla="*/ 0 h 3313881"/>
              <a:gd name="connsiteX1" fmla="*/ 1431965 w 1431965"/>
              <a:gd name="connsiteY1" fmla="*/ 0 h 3313881"/>
              <a:gd name="connsiteX2" fmla="*/ 1431965 w 1431965"/>
              <a:gd name="connsiteY2" fmla="*/ 3313881 h 3313881"/>
              <a:gd name="connsiteX3" fmla="*/ 442053 w 1431965"/>
              <a:gd name="connsiteY3" fmla="*/ 3313881 h 3313881"/>
              <a:gd name="connsiteX4" fmla="*/ 447172 w 1431965"/>
              <a:gd name="connsiteY4" fmla="*/ 1626160 h 3313881"/>
              <a:gd name="connsiteX5" fmla="*/ 1 w 1431965"/>
              <a:gd name="connsiteY5" fmla="*/ 462022 h 3313881"/>
              <a:gd name="connsiteX6" fmla="*/ 443293 w 1431965"/>
              <a:gd name="connsiteY6" fmla="*/ 1003532 h 3313881"/>
              <a:gd name="connsiteX7" fmla="*/ 442053 w 1431965"/>
              <a:gd name="connsiteY7" fmla="*/ 0 h 3313881"/>
              <a:gd name="connsiteX0" fmla="*/ 199323 w 1189235"/>
              <a:gd name="connsiteY0" fmla="*/ 0 h 3313881"/>
              <a:gd name="connsiteX1" fmla="*/ 1189235 w 1189235"/>
              <a:gd name="connsiteY1" fmla="*/ 0 h 3313881"/>
              <a:gd name="connsiteX2" fmla="*/ 1189235 w 1189235"/>
              <a:gd name="connsiteY2" fmla="*/ 3313881 h 3313881"/>
              <a:gd name="connsiteX3" fmla="*/ 199323 w 1189235"/>
              <a:gd name="connsiteY3" fmla="*/ 3313881 h 3313881"/>
              <a:gd name="connsiteX4" fmla="*/ 204442 w 1189235"/>
              <a:gd name="connsiteY4" fmla="*/ 1626160 h 3313881"/>
              <a:gd name="connsiteX5" fmla="*/ 4 w 1189235"/>
              <a:gd name="connsiteY5" fmla="*/ 720417 h 3313881"/>
              <a:gd name="connsiteX6" fmla="*/ 200563 w 1189235"/>
              <a:gd name="connsiteY6" fmla="*/ 1003532 h 3313881"/>
              <a:gd name="connsiteX7" fmla="*/ 199323 w 1189235"/>
              <a:gd name="connsiteY7" fmla="*/ 0 h 3313881"/>
              <a:gd name="connsiteX0" fmla="*/ 490291 w 1480203"/>
              <a:gd name="connsiteY0" fmla="*/ 0 h 3313881"/>
              <a:gd name="connsiteX1" fmla="*/ 1480203 w 1480203"/>
              <a:gd name="connsiteY1" fmla="*/ 0 h 3313881"/>
              <a:gd name="connsiteX2" fmla="*/ 1480203 w 1480203"/>
              <a:gd name="connsiteY2" fmla="*/ 3313881 h 3313881"/>
              <a:gd name="connsiteX3" fmla="*/ 490291 w 1480203"/>
              <a:gd name="connsiteY3" fmla="*/ 3313881 h 3313881"/>
              <a:gd name="connsiteX4" fmla="*/ 495410 w 1480203"/>
              <a:gd name="connsiteY4" fmla="*/ 1626160 h 3313881"/>
              <a:gd name="connsiteX5" fmla="*/ 1 w 1480203"/>
              <a:gd name="connsiteY5" fmla="*/ 653918 h 3313881"/>
              <a:gd name="connsiteX6" fmla="*/ 491531 w 1480203"/>
              <a:gd name="connsiteY6" fmla="*/ 1003532 h 3313881"/>
              <a:gd name="connsiteX7" fmla="*/ 490291 w 1480203"/>
              <a:gd name="connsiteY7" fmla="*/ 0 h 3313881"/>
              <a:gd name="connsiteX0" fmla="*/ 426715 w 1416627"/>
              <a:gd name="connsiteY0" fmla="*/ 0 h 3313881"/>
              <a:gd name="connsiteX1" fmla="*/ 1416627 w 1416627"/>
              <a:gd name="connsiteY1" fmla="*/ 0 h 3313881"/>
              <a:gd name="connsiteX2" fmla="*/ 1416627 w 1416627"/>
              <a:gd name="connsiteY2" fmla="*/ 3313881 h 3313881"/>
              <a:gd name="connsiteX3" fmla="*/ 426715 w 1416627"/>
              <a:gd name="connsiteY3" fmla="*/ 3313881 h 3313881"/>
              <a:gd name="connsiteX4" fmla="*/ 431834 w 1416627"/>
              <a:gd name="connsiteY4" fmla="*/ 1626160 h 3313881"/>
              <a:gd name="connsiteX5" fmla="*/ 2 w 1416627"/>
              <a:gd name="connsiteY5" fmla="*/ 732820 h 3313881"/>
              <a:gd name="connsiteX6" fmla="*/ 427955 w 1416627"/>
              <a:gd name="connsiteY6" fmla="*/ 1003532 h 3313881"/>
              <a:gd name="connsiteX7" fmla="*/ 426715 w 1416627"/>
              <a:gd name="connsiteY7" fmla="*/ 0 h 3313881"/>
              <a:gd name="connsiteX0" fmla="*/ 329017 w 1318929"/>
              <a:gd name="connsiteY0" fmla="*/ 0 h 3313881"/>
              <a:gd name="connsiteX1" fmla="*/ 1318929 w 1318929"/>
              <a:gd name="connsiteY1" fmla="*/ 0 h 3313881"/>
              <a:gd name="connsiteX2" fmla="*/ 1318929 w 1318929"/>
              <a:gd name="connsiteY2" fmla="*/ 3313881 h 3313881"/>
              <a:gd name="connsiteX3" fmla="*/ 329017 w 1318929"/>
              <a:gd name="connsiteY3" fmla="*/ 3313881 h 3313881"/>
              <a:gd name="connsiteX4" fmla="*/ 334136 w 1318929"/>
              <a:gd name="connsiteY4" fmla="*/ 1626160 h 3313881"/>
              <a:gd name="connsiteX5" fmla="*/ 3 w 1318929"/>
              <a:gd name="connsiteY5" fmla="*/ 876604 h 3313881"/>
              <a:gd name="connsiteX6" fmla="*/ 330257 w 1318929"/>
              <a:gd name="connsiteY6" fmla="*/ 1003532 h 3313881"/>
              <a:gd name="connsiteX7" fmla="*/ 329017 w 1318929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7623 w 1322416"/>
              <a:gd name="connsiteY4" fmla="*/ 162616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27435 w 1322416"/>
              <a:gd name="connsiteY4" fmla="*/ 1640955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6579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28676"/>
              <a:gd name="connsiteX1" fmla="*/ 1322416 w 1322416"/>
              <a:gd name="connsiteY1" fmla="*/ 0 h 3328676"/>
              <a:gd name="connsiteX2" fmla="*/ 1322416 w 1322416"/>
              <a:gd name="connsiteY2" fmla="*/ 3313881 h 3328676"/>
              <a:gd name="connsiteX3" fmla="*/ 334541 w 1322416"/>
              <a:gd name="connsiteY3" fmla="*/ 3328676 h 3328676"/>
              <a:gd name="connsiteX4" fmla="*/ 333548 w 1322416"/>
              <a:gd name="connsiteY4" fmla="*/ 1655750 h 3328676"/>
              <a:gd name="connsiteX5" fmla="*/ 2 w 1322416"/>
              <a:gd name="connsiteY5" fmla="*/ 890301 h 3328676"/>
              <a:gd name="connsiteX6" fmla="*/ 333744 w 1322416"/>
              <a:gd name="connsiteY6" fmla="*/ 1003532 h 3328676"/>
              <a:gd name="connsiteX7" fmla="*/ 336580 w 1322416"/>
              <a:gd name="connsiteY7" fmla="*/ 14795 h 3328676"/>
              <a:gd name="connsiteX0" fmla="*/ 224513 w 1210349"/>
              <a:gd name="connsiteY0" fmla="*/ 14795 h 3328676"/>
              <a:gd name="connsiteX1" fmla="*/ 1210349 w 1210349"/>
              <a:gd name="connsiteY1" fmla="*/ 0 h 3328676"/>
              <a:gd name="connsiteX2" fmla="*/ 1210349 w 1210349"/>
              <a:gd name="connsiteY2" fmla="*/ 3313881 h 3328676"/>
              <a:gd name="connsiteX3" fmla="*/ 222474 w 1210349"/>
              <a:gd name="connsiteY3" fmla="*/ 3328676 h 3328676"/>
              <a:gd name="connsiteX4" fmla="*/ 221481 w 1210349"/>
              <a:gd name="connsiteY4" fmla="*/ 1655750 h 3328676"/>
              <a:gd name="connsiteX5" fmla="*/ 4 w 1210349"/>
              <a:gd name="connsiteY5" fmla="*/ 2251358 h 3328676"/>
              <a:gd name="connsiteX6" fmla="*/ 221677 w 1210349"/>
              <a:gd name="connsiteY6" fmla="*/ 1003532 h 3328676"/>
              <a:gd name="connsiteX7" fmla="*/ 224513 w 1210349"/>
              <a:gd name="connsiteY7" fmla="*/ 14795 h 3328676"/>
              <a:gd name="connsiteX0" fmla="*/ 216362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6362 w 1202198"/>
              <a:gd name="connsiteY7" fmla="*/ 14795 h 3328676"/>
              <a:gd name="connsiteX0" fmla="*/ 214073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4073 w 1202198"/>
              <a:gd name="connsiteY7" fmla="*/ 14795 h 3328676"/>
              <a:gd name="connsiteX0" fmla="*/ 137480 w 1125605"/>
              <a:gd name="connsiteY0" fmla="*/ 14795 h 3328676"/>
              <a:gd name="connsiteX1" fmla="*/ 1125605 w 1125605"/>
              <a:gd name="connsiteY1" fmla="*/ 0 h 3328676"/>
              <a:gd name="connsiteX2" fmla="*/ 1125605 w 1125605"/>
              <a:gd name="connsiteY2" fmla="*/ 3313881 h 3328676"/>
              <a:gd name="connsiteX3" fmla="*/ 137730 w 1125605"/>
              <a:gd name="connsiteY3" fmla="*/ 3328676 h 3328676"/>
              <a:gd name="connsiteX4" fmla="*/ 136737 w 1125605"/>
              <a:gd name="connsiteY4" fmla="*/ 1655750 h 3328676"/>
              <a:gd name="connsiteX5" fmla="*/ 6 w 1125605"/>
              <a:gd name="connsiteY5" fmla="*/ 1699299 h 3328676"/>
              <a:gd name="connsiteX6" fmla="*/ 136933 w 1125605"/>
              <a:gd name="connsiteY6" fmla="*/ 1003532 h 3328676"/>
              <a:gd name="connsiteX7" fmla="*/ 137480 w 1125605"/>
              <a:gd name="connsiteY7" fmla="*/ 14795 h 3328676"/>
              <a:gd name="connsiteX0" fmla="*/ 808062 w 1796187"/>
              <a:gd name="connsiteY0" fmla="*/ 14795 h 3328676"/>
              <a:gd name="connsiteX1" fmla="*/ 1796187 w 1796187"/>
              <a:gd name="connsiteY1" fmla="*/ 0 h 3328676"/>
              <a:gd name="connsiteX2" fmla="*/ 1796187 w 1796187"/>
              <a:gd name="connsiteY2" fmla="*/ 3313881 h 3328676"/>
              <a:gd name="connsiteX3" fmla="*/ 808312 w 1796187"/>
              <a:gd name="connsiteY3" fmla="*/ 3328676 h 3328676"/>
              <a:gd name="connsiteX4" fmla="*/ 807319 w 1796187"/>
              <a:gd name="connsiteY4" fmla="*/ 1655750 h 3328676"/>
              <a:gd name="connsiteX5" fmla="*/ 0 w 1796187"/>
              <a:gd name="connsiteY5" fmla="*/ 1284210 h 3328676"/>
              <a:gd name="connsiteX6" fmla="*/ 807515 w 1796187"/>
              <a:gd name="connsiteY6" fmla="*/ 1003532 h 3328676"/>
              <a:gd name="connsiteX7" fmla="*/ 808062 w 1796187"/>
              <a:gd name="connsiteY7" fmla="*/ 14795 h 3328676"/>
              <a:gd name="connsiteX0" fmla="*/ 144646 w 1132771"/>
              <a:gd name="connsiteY0" fmla="*/ 14795 h 3328676"/>
              <a:gd name="connsiteX1" fmla="*/ 1132771 w 1132771"/>
              <a:gd name="connsiteY1" fmla="*/ 0 h 3328676"/>
              <a:gd name="connsiteX2" fmla="*/ 1132771 w 1132771"/>
              <a:gd name="connsiteY2" fmla="*/ 3313881 h 3328676"/>
              <a:gd name="connsiteX3" fmla="*/ 144896 w 1132771"/>
              <a:gd name="connsiteY3" fmla="*/ 3328676 h 3328676"/>
              <a:gd name="connsiteX4" fmla="*/ 143903 w 1132771"/>
              <a:gd name="connsiteY4" fmla="*/ 1655750 h 3328676"/>
              <a:gd name="connsiteX5" fmla="*/ 6 w 1132771"/>
              <a:gd name="connsiteY5" fmla="*/ 703714 h 3328676"/>
              <a:gd name="connsiteX6" fmla="*/ 144099 w 1132771"/>
              <a:gd name="connsiteY6" fmla="*/ 1003532 h 3328676"/>
              <a:gd name="connsiteX7" fmla="*/ 144646 w 1132771"/>
              <a:gd name="connsiteY7" fmla="*/ 14795 h 3328676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2771 w 1138180"/>
              <a:gd name="connsiteY2" fmla="*/ 3299086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8180 w 1138180"/>
              <a:gd name="connsiteY2" fmla="*/ 3311839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371710 w 1365244"/>
              <a:gd name="connsiteY0" fmla="*/ 0 h 3313881"/>
              <a:gd name="connsiteX1" fmla="*/ 1365244 w 1365244"/>
              <a:gd name="connsiteY1" fmla="*/ 2209 h 3313881"/>
              <a:gd name="connsiteX2" fmla="*/ 1365244 w 1365244"/>
              <a:gd name="connsiteY2" fmla="*/ 3311839 h 3313881"/>
              <a:gd name="connsiteX3" fmla="*/ 371960 w 1365244"/>
              <a:gd name="connsiteY3" fmla="*/ 3313881 h 3313881"/>
              <a:gd name="connsiteX4" fmla="*/ 370967 w 1365244"/>
              <a:gd name="connsiteY4" fmla="*/ 1640955 h 3313881"/>
              <a:gd name="connsiteX5" fmla="*/ 2 w 1365244"/>
              <a:gd name="connsiteY5" fmla="*/ 786697 h 3313881"/>
              <a:gd name="connsiteX6" fmla="*/ 371163 w 1365244"/>
              <a:gd name="connsiteY6" fmla="*/ 988737 h 3313881"/>
              <a:gd name="connsiteX7" fmla="*/ 371710 w 1365244"/>
              <a:gd name="connsiteY7" fmla="*/ 0 h 33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5244" h="3313881">
                <a:moveTo>
                  <a:pt x="371710" y="0"/>
                </a:moveTo>
                <a:lnTo>
                  <a:pt x="1365244" y="2209"/>
                </a:lnTo>
                <a:lnTo>
                  <a:pt x="1365244" y="3311839"/>
                </a:lnTo>
                <a:lnTo>
                  <a:pt x="371960" y="3313881"/>
                </a:lnTo>
                <a:cubicBezTo>
                  <a:pt x="370314" y="2922222"/>
                  <a:pt x="372613" y="2032614"/>
                  <a:pt x="370967" y="1640955"/>
                </a:cubicBezTo>
                <a:cubicBezTo>
                  <a:pt x="370144" y="1636655"/>
                  <a:pt x="-1028" y="790816"/>
                  <a:pt x="2" y="786697"/>
                </a:cubicBezTo>
                <a:cubicBezTo>
                  <a:pt x="7210" y="788756"/>
                  <a:pt x="370340" y="993054"/>
                  <a:pt x="371163" y="988737"/>
                </a:cubicBezTo>
                <a:cubicBezTo>
                  <a:pt x="370750" y="654226"/>
                  <a:pt x="372123" y="334511"/>
                  <a:pt x="371710" y="0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AF74A3-8D16-41F7-8171-4462FB83E4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6" t="2638" r="1094" b="2416"/>
          <a:stretch/>
        </p:blipFill>
        <p:spPr>
          <a:xfrm>
            <a:off x="6072818" y="2301426"/>
            <a:ext cx="2421754" cy="864912"/>
          </a:xfrm>
          <a:prstGeom prst="rect">
            <a:avLst/>
          </a:prstGeom>
        </p:spPr>
      </p:pic>
      <p:sp>
        <p:nvSpPr>
          <p:cNvPr id="15" name="Abgerundete rechteckige Legende 22">
            <a:extLst>
              <a:ext uri="{FF2B5EF4-FFF2-40B4-BE49-F238E27FC236}">
                <a16:creationId xmlns:a16="http://schemas.microsoft.com/office/drawing/2014/main" id="{A60D5B84-85D7-4C21-89B8-FE1424ABF859}"/>
              </a:ext>
            </a:extLst>
          </p:cNvPr>
          <p:cNvSpPr>
            <a:spLocks noChangeAspect="1"/>
          </p:cNvSpPr>
          <p:nvPr/>
        </p:nvSpPr>
        <p:spPr>
          <a:xfrm flipH="1">
            <a:off x="7600949" y="1295722"/>
            <a:ext cx="962151" cy="559883"/>
          </a:xfrm>
          <a:prstGeom prst="wedgeRoundRectCallout">
            <a:avLst>
              <a:gd name="adj1" fmla="val 61459"/>
              <a:gd name="adj2" fmla="val 159162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rgbClr val="606060"/>
                </a:solidFill>
              </a:rPr>
              <a:t>Stations-</a:t>
            </a:r>
            <a:br>
              <a:rPr lang="de-DE" sz="1400">
                <a:solidFill>
                  <a:srgbClr val="606060"/>
                </a:solidFill>
              </a:rPr>
            </a:br>
            <a:r>
              <a:rPr lang="de-DE" sz="1400">
                <a:solidFill>
                  <a:srgbClr val="606060"/>
                </a:solidFill>
              </a:rPr>
              <a:t>Adresse</a:t>
            </a:r>
          </a:p>
        </p:txBody>
      </p:sp>
      <p:sp>
        <p:nvSpPr>
          <p:cNvPr id="26" name="Inhaltsplatzhalter 5">
            <a:extLst>
              <a:ext uri="{FF2B5EF4-FFF2-40B4-BE49-F238E27FC236}">
                <a16:creationId xmlns:a16="http://schemas.microsoft.com/office/drawing/2014/main" id="{2B5B44E8-E850-6440-AD81-3362094960C3}"/>
              </a:ext>
            </a:extLst>
          </p:cNvPr>
          <p:cNvSpPr txBox="1">
            <a:spLocks/>
          </p:cNvSpPr>
          <p:nvPr/>
        </p:nvSpPr>
        <p:spPr>
          <a:xfrm>
            <a:off x="7023773" y="1567406"/>
            <a:ext cx="385372" cy="308237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DE" kern="0" dirty="0">
                <a:solidFill>
                  <a:srgbClr val="233C7D">
                    <a:alpha val="30000"/>
                  </a:srgbClr>
                </a:solidFill>
              </a:rPr>
              <a:t>1.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A17FAAC-A834-AC45-8028-E43175AF2021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6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9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331CF8C-9DAF-DE43-B345-ABC1A836E75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Arbeitsschutz und Gefährdung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PTW-System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Tätigkeitstabelle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Höhenmatrix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dirty="0"/>
              <a:t>LMRA (Last Minute </a:t>
            </a:r>
            <a:r>
              <a:rPr lang="de-DE" dirty="0" err="1"/>
              <a:t>Risk</a:t>
            </a:r>
            <a:r>
              <a:rPr lang="de-DE" dirty="0"/>
              <a:t> Assessment)</a:t>
            </a:r>
            <a:endParaRPr lang="de-DE" altLang="de-DE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WCF (Arbeitsfreigabeprotokoll)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JHA (Gefährdungsbeurteilung)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Gefahrenbereiche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6276975" algn="r"/>
              </a:tabLst>
            </a:pPr>
            <a:r>
              <a:rPr lang="de-DE" altLang="de-DE" dirty="0"/>
              <a:t>PTW (Arbeitserlaubnisschein)</a:t>
            </a:r>
          </a:p>
        </p:txBody>
      </p:sp>
    </p:spTree>
    <p:extLst>
      <p:ext uri="{BB962C8B-B14F-4D97-AF65-F5344CB8AC3E}">
        <p14:creationId xmlns:p14="http://schemas.microsoft.com/office/powerpoint/2010/main" val="3736888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7CA7DF6-4BE9-854E-AB6E-D2BAB227EC3B}"/>
              </a:ext>
            </a:extLst>
          </p:cNvPr>
          <p:cNvGrpSpPr/>
          <p:nvPr/>
        </p:nvGrpSpPr>
        <p:grpSpPr>
          <a:xfrm>
            <a:off x="7062791" y="1289459"/>
            <a:ext cx="199829" cy="3182333"/>
            <a:chOff x="6987635" y="1289459"/>
            <a:chExt cx="199829" cy="3337162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4428067-AAE7-5E40-A2FD-61D28FE59712}"/>
                </a:ext>
              </a:extLst>
            </p:cNvPr>
            <p:cNvSpPr/>
            <p:nvPr/>
          </p:nvSpPr>
          <p:spPr>
            <a:xfrm>
              <a:off x="6987635" y="1289459"/>
              <a:ext cx="199829" cy="8830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A5EC78D-3CA2-3C47-8490-DF5EDC4C9320}"/>
                </a:ext>
              </a:extLst>
            </p:cNvPr>
            <p:cNvSpPr/>
            <p:nvPr/>
          </p:nvSpPr>
          <p:spPr>
            <a:xfrm>
              <a:off x="6987635" y="2172544"/>
              <a:ext cx="199827" cy="5714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296562C-0ED4-D446-A5A0-D1303077FDC4}"/>
                </a:ext>
              </a:extLst>
            </p:cNvPr>
            <p:cNvSpPr/>
            <p:nvPr/>
          </p:nvSpPr>
          <p:spPr>
            <a:xfrm>
              <a:off x="6987635" y="2743956"/>
              <a:ext cx="199827" cy="12198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AF3A454-5F8B-2841-BE8F-ECC86D3DD88E}"/>
                </a:ext>
              </a:extLst>
            </p:cNvPr>
            <p:cNvSpPr/>
            <p:nvPr/>
          </p:nvSpPr>
          <p:spPr>
            <a:xfrm>
              <a:off x="6987635" y="3963767"/>
              <a:ext cx="199829" cy="66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AD08684C-0335-B940-BB21-52178D7B18C4}"/>
              </a:ext>
            </a:extLst>
          </p:cNvPr>
          <p:cNvSpPr txBox="1">
            <a:spLocks/>
          </p:cNvSpPr>
          <p:nvPr/>
        </p:nvSpPr>
        <p:spPr>
          <a:xfrm>
            <a:off x="7023773" y="2229356"/>
            <a:ext cx="385372" cy="308237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DE" kern="0" dirty="0">
                <a:solidFill>
                  <a:srgbClr val="233C7D">
                    <a:alpha val="30000"/>
                  </a:srgbClr>
                </a:solidFill>
              </a:rPr>
              <a:t>2.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134B331-8F94-4245-B57A-595CC1195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943" t="1220" r="1380" b="1792"/>
          <a:stretch/>
        </p:blipFill>
        <p:spPr>
          <a:xfrm>
            <a:off x="2175810" y="1296525"/>
            <a:ext cx="4799104" cy="3172054"/>
          </a:xfrm>
          <a:prstGeom prst="rect">
            <a:avLst/>
          </a:prstGeom>
          <a:ln>
            <a:solidFill>
              <a:srgbClr val="606060">
                <a:alpha val="30000"/>
              </a:srgbClr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2. Hinweise: Arbeiten mit hohem/mittlerem Risiko</a:t>
            </a:r>
          </a:p>
        </p:txBody>
      </p:sp>
      <p:sp>
        <p:nvSpPr>
          <p:cNvPr id="10" name="Sprechblase: rechteckig mit abgerundeten Ecken 12">
            <a:extLst>
              <a:ext uri="{FF2B5EF4-FFF2-40B4-BE49-F238E27FC236}">
                <a16:creationId xmlns:a16="http://schemas.microsoft.com/office/drawing/2014/main" id="{9A04A9C9-CA0A-C04A-B343-F54CD714CAA4}"/>
              </a:ext>
            </a:extLst>
          </p:cNvPr>
          <p:cNvSpPr/>
          <p:nvPr/>
        </p:nvSpPr>
        <p:spPr>
          <a:xfrm rot="5400000">
            <a:off x="3730992" y="-1203394"/>
            <a:ext cx="1535987" cy="8439132"/>
          </a:xfrm>
          <a:custGeom>
            <a:avLst/>
            <a:gdLst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0 w 989912"/>
              <a:gd name="connsiteY4" fmla="*/ 0 h 3313881"/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1239 w 989912"/>
              <a:gd name="connsiteY4" fmla="*/ 668449 h 3313881"/>
              <a:gd name="connsiteX5" fmla="*/ 0 w 989912"/>
              <a:gd name="connsiteY5" fmla="*/ 0 h 3313881"/>
              <a:gd name="connsiteX0" fmla="*/ 4939 w 994851"/>
              <a:gd name="connsiteY0" fmla="*/ 0 h 3313881"/>
              <a:gd name="connsiteX1" fmla="*/ 994851 w 994851"/>
              <a:gd name="connsiteY1" fmla="*/ 0 h 3313881"/>
              <a:gd name="connsiteX2" fmla="*/ 994851 w 994851"/>
              <a:gd name="connsiteY2" fmla="*/ 3313881 h 3313881"/>
              <a:gd name="connsiteX3" fmla="*/ 4939 w 994851"/>
              <a:gd name="connsiteY3" fmla="*/ 3313881 h 3313881"/>
              <a:gd name="connsiteX4" fmla="*/ 0 w 994851"/>
              <a:gd name="connsiteY4" fmla="*/ 2138903 h 3313881"/>
              <a:gd name="connsiteX5" fmla="*/ 6178 w 994851"/>
              <a:gd name="connsiteY5" fmla="*/ 668449 h 3313881"/>
              <a:gd name="connsiteX6" fmla="*/ 4939 w 994851"/>
              <a:gd name="connsiteY6" fmla="*/ 0 h 3313881"/>
              <a:gd name="connsiteX0" fmla="*/ 5635 w 995547"/>
              <a:gd name="connsiteY0" fmla="*/ 0 h 3313881"/>
              <a:gd name="connsiteX1" fmla="*/ 995547 w 995547"/>
              <a:gd name="connsiteY1" fmla="*/ 0 h 3313881"/>
              <a:gd name="connsiteX2" fmla="*/ 995547 w 995547"/>
              <a:gd name="connsiteY2" fmla="*/ 3313881 h 3313881"/>
              <a:gd name="connsiteX3" fmla="*/ 5635 w 995547"/>
              <a:gd name="connsiteY3" fmla="*/ 3313881 h 3313881"/>
              <a:gd name="connsiteX4" fmla="*/ 696 w 995547"/>
              <a:gd name="connsiteY4" fmla="*/ 2138903 h 3313881"/>
              <a:gd name="connsiteX5" fmla="*/ 697 w 995547"/>
              <a:gd name="connsiteY5" fmla="*/ 952654 h 3313881"/>
              <a:gd name="connsiteX6" fmla="*/ 6874 w 995547"/>
              <a:gd name="connsiteY6" fmla="*/ 668449 h 3313881"/>
              <a:gd name="connsiteX7" fmla="*/ 5635 w 995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2282663 w 3272575"/>
              <a:gd name="connsiteY0" fmla="*/ 0 h 3313881"/>
              <a:gd name="connsiteX1" fmla="*/ 3272575 w 3272575"/>
              <a:gd name="connsiteY1" fmla="*/ 0 h 3313881"/>
              <a:gd name="connsiteX2" fmla="*/ 3272575 w 3272575"/>
              <a:gd name="connsiteY2" fmla="*/ 3313881 h 3313881"/>
              <a:gd name="connsiteX3" fmla="*/ 2282663 w 3272575"/>
              <a:gd name="connsiteY3" fmla="*/ 3313881 h 3313881"/>
              <a:gd name="connsiteX4" fmla="*/ 2277724 w 3272575"/>
              <a:gd name="connsiteY4" fmla="*/ 2138903 h 3313881"/>
              <a:gd name="connsiteX5" fmla="*/ 1 w 3272575"/>
              <a:gd name="connsiteY5" fmla="*/ 939440 h 3313881"/>
              <a:gd name="connsiteX6" fmla="*/ 2283902 w 3272575"/>
              <a:gd name="connsiteY6" fmla="*/ 668449 h 3313881"/>
              <a:gd name="connsiteX7" fmla="*/ 2282663 w 3272575"/>
              <a:gd name="connsiteY7" fmla="*/ 0 h 3313881"/>
              <a:gd name="connsiteX0" fmla="*/ 2234937 w 3224849"/>
              <a:gd name="connsiteY0" fmla="*/ 0 h 3313881"/>
              <a:gd name="connsiteX1" fmla="*/ 3224849 w 3224849"/>
              <a:gd name="connsiteY1" fmla="*/ 0 h 3313881"/>
              <a:gd name="connsiteX2" fmla="*/ 3224849 w 3224849"/>
              <a:gd name="connsiteY2" fmla="*/ 3313881 h 3313881"/>
              <a:gd name="connsiteX3" fmla="*/ 2234937 w 3224849"/>
              <a:gd name="connsiteY3" fmla="*/ 3313881 h 3313881"/>
              <a:gd name="connsiteX4" fmla="*/ 2229998 w 3224849"/>
              <a:gd name="connsiteY4" fmla="*/ 2138903 h 3313881"/>
              <a:gd name="connsiteX5" fmla="*/ 1 w 3224849"/>
              <a:gd name="connsiteY5" fmla="*/ 946343 h 3313881"/>
              <a:gd name="connsiteX6" fmla="*/ 2236176 w 3224849"/>
              <a:gd name="connsiteY6" fmla="*/ 668449 h 3313881"/>
              <a:gd name="connsiteX7" fmla="*/ 2234937 w 322484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9528 w 1584379"/>
              <a:gd name="connsiteY4" fmla="*/ 2138903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2518 w 1584379"/>
              <a:gd name="connsiteY4" fmla="*/ 1610931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95388 w 1584379"/>
              <a:gd name="connsiteY4" fmla="*/ 1374848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440039 w 1429951"/>
              <a:gd name="connsiteY0" fmla="*/ 0 h 3313881"/>
              <a:gd name="connsiteX1" fmla="*/ 1429951 w 1429951"/>
              <a:gd name="connsiteY1" fmla="*/ 0 h 3313881"/>
              <a:gd name="connsiteX2" fmla="*/ 1429951 w 1429951"/>
              <a:gd name="connsiteY2" fmla="*/ 3313881 h 3313881"/>
              <a:gd name="connsiteX3" fmla="*/ 440039 w 1429951"/>
              <a:gd name="connsiteY3" fmla="*/ 3313881 h 3313881"/>
              <a:gd name="connsiteX4" fmla="*/ 440960 w 1429951"/>
              <a:gd name="connsiteY4" fmla="*/ 1374848 h 3313881"/>
              <a:gd name="connsiteX5" fmla="*/ 2 w 1429951"/>
              <a:gd name="connsiteY5" fmla="*/ 626474 h 3313881"/>
              <a:gd name="connsiteX6" fmla="*/ 441278 w 1429951"/>
              <a:gd name="connsiteY6" fmla="*/ 668449 h 3313881"/>
              <a:gd name="connsiteX7" fmla="*/ 440039 w 1429951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2573 w 1421564"/>
              <a:gd name="connsiteY4" fmla="*/ 1374848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40963 w 1421564"/>
              <a:gd name="connsiteY4" fmla="*/ 1618545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6771 w 1421564"/>
              <a:gd name="connsiteY4" fmla="*/ 1626160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42053 w 1431965"/>
              <a:gd name="connsiteY0" fmla="*/ 0 h 3313881"/>
              <a:gd name="connsiteX1" fmla="*/ 1431965 w 1431965"/>
              <a:gd name="connsiteY1" fmla="*/ 0 h 3313881"/>
              <a:gd name="connsiteX2" fmla="*/ 1431965 w 1431965"/>
              <a:gd name="connsiteY2" fmla="*/ 3313881 h 3313881"/>
              <a:gd name="connsiteX3" fmla="*/ 442053 w 1431965"/>
              <a:gd name="connsiteY3" fmla="*/ 3313881 h 3313881"/>
              <a:gd name="connsiteX4" fmla="*/ 447172 w 1431965"/>
              <a:gd name="connsiteY4" fmla="*/ 1626160 h 3313881"/>
              <a:gd name="connsiteX5" fmla="*/ 1 w 1431965"/>
              <a:gd name="connsiteY5" fmla="*/ 462022 h 3313881"/>
              <a:gd name="connsiteX6" fmla="*/ 443293 w 1431965"/>
              <a:gd name="connsiteY6" fmla="*/ 1003532 h 3313881"/>
              <a:gd name="connsiteX7" fmla="*/ 442053 w 1431965"/>
              <a:gd name="connsiteY7" fmla="*/ 0 h 3313881"/>
              <a:gd name="connsiteX0" fmla="*/ 199323 w 1189235"/>
              <a:gd name="connsiteY0" fmla="*/ 0 h 3313881"/>
              <a:gd name="connsiteX1" fmla="*/ 1189235 w 1189235"/>
              <a:gd name="connsiteY1" fmla="*/ 0 h 3313881"/>
              <a:gd name="connsiteX2" fmla="*/ 1189235 w 1189235"/>
              <a:gd name="connsiteY2" fmla="*/ 3313881 h 3313881"/>
              <a:gd name="connsiteX3" fmla="*/ 199323 w 1189235"/>
              <a:gd name="connsiteY3" fmla="*/ 3313881 h 3313881"/>
              <a:gd name="connsiteX4" fmla="*/ 204442 w 1189235"/>
              <a:gd name="connsiteY4" fmla="*/ 1626160 h 3313881"/>
              <a:gd name="connsiteX5" fmla="*/ 4 w 1189235"/>
              <a:gd name="connsiteY5" fmla="*/ 720417 h 3313881"/>
              <a:gd name="connsiteX6" fmla="*/ 200563 w 1189235"/>
              <a:gd name="connsiteY6" fmla="*/ 1003532 h 3313881"/>
              <a:gd name="connsiteX7" fmla="*/ 199323 w 1189235"/>
              <a:gd name="connsiteY7" fmla="*/ 0 h 3313881"/>
              <a:gd name="connsiteX0" fmla="*/ 490291 w 1480203"/>
              <a:gd name="connsiteY0" fmla="*/ 0 h 3313881"/>
              <a:gd name="connsiteX1" fmla="*/ 1480203 w 1480203"/>
              <a:gd name="connsiteY1" fmla="*/ 0 h 3313881"/>
              <a:gd name="connsiteX2" fmla="*/ 1480203 w 1480203"/>
              <a:gd name="connsiteY2" fmla="*/ 3313881 h 3313881"/>
              <a:gd name="connsiteX3" fmla="*/ 490291 w 1480203"/>
              <a:gd name="connsiteY3" fmla="*/ 3313881 h 3313881"/>
              <a:gd name="connsiteX4" fmla="*/ 495410 w 1480203"/>
              <a:gd name="connsiteY4" fmla="*/ 1626160 h 3313881"/>
              <a:gd name="connsiteX5" fmla="*/ 1 w 1480203"/>
              <a:gd name="connsiteY5" fmla="*/ 653918 h 3313881"/>
              <a:gd name="connsiteX6" fmla="*/ 491531 w 1480203"/>
              <a:gd name="connsiteY6" fmla="*/ 1003532 h 3313881"/>
              <a:gd name="connsiteX7" fmla="*/ 490291 w 1480203"/>
              <a:gd name="connsiteY7" fmla="*/ 0 h 3313881"/>
              <a:gd name="connsiteX0" fmla="*/ 426715 w 1416627"/>
              <a:gd name="connsiteY0" fmla="*/ 0 h 3313881"/>
              <a:gd name="connsiteX1" fmla="*/ 1416627 w 1416627"/>
              <a:gd name="connsiteY1" fmla="*/ 0 h 3313881"/>
              <a:gd name="connsiteX2" fmla="*/ 1416627 w 1416627"/>
              <a:gd name="connsiteY2" fmla="*/ 3313881 h 3313881"/>
              <a:gd name="connsiteX3" fmla="*/ 426715 w 1416627"/>
              <a:gd name="connsiteY3" fmla="*/ 3313881 h 3313881"/>
              <a:gd name="connsiteX4" fmla="*/ 431834 w 1416627"/>
              <a:gd name="connsiteY4" fmla="*/ 1626160 h 3313881"/>
              <a:gd name="connsiteX5" fmla="*/ 2 w 1416627"/>
              <a:gd name="connsiteY5" fmla="*/ 732820 h 3313881"/>
              <a:gd name="connsiteX6" fmla="*/ 427955 w 1416627"/>
              <a:gd name="connsiteY6" fmla="*/ 1003532 h 3313881"/>
              <a:gd name="connsiteX7" fmla="*/ 426715 w 1416627"/>
              <a:gd name="connsiteY7" fmla="*/ 0 h 3313881"/>
              <a:gd name="connsiteX0" fmla="*/ 329017 w 1318929"/>
              <a:gd name="connsiteY0" fmla="*/ 0 h 3313881"/>
              <a:gd name="connsiteX1" fmla="*/ 1318929 w 1318929"/>
              <a:gd name="connsiteY1" fmla="*/ 0 h 3313881"/>
              <a:gd name="connsiteX2" fmla="*/ 1318929 w 1318929"/>
              <a:gd name="connsiteY2" fmla="*/ 3313881 h 3313881"/>
              <a:gd name="connsiteX3" fmla="*/ 329017 w 1318929"/>
              <a:gd name="connsiteY3" fmla="*/ 3313881 h 3313881"/>
              <a:gd name="connsiteX4" fmla="*/ 334136 w 1318929"/>
              <a:gd name="connsiteY4" fmla="*/ 1626160 h 3313881"/>
              <a:gd name="connsiteX5" fmla="*/ 3 w 1318929"/>
              <a:gd name="connsiteY5" fmla="*/ 876604 h 3313881"/>
              <a:gd name="connsiteX6" fmla="*/ 330257 w 1318929"/>
              <a:gd name="connsiteY6" fmla="*/ 1003532 h 3313881"/>
              <a:gd name="connsiteX7" fmla="*/ 329017 w 1318929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7623 w 1322416"/>
              <a:gd name="connsiteY4" fmla="*/ 162616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27435 w 1322416"/>
              <a:gd name="connsiteY4" fmla="*/ 1640955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6579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28676"/>
              <a:gd name="connsiteX1" fmla="*/ 1322416 w 1322416"/>
              <a:gd name="connsiteY1" fmla="*/ 0 h 3328676"/>
              <a:gd name="connsiteX2" fmla="*/ 1322416 w 1322416"/>
              <a:gd name="connsiteY2" fmla="*/ 3313881 h 3328676"/>
              <a:gd name="connsiteX3" fmla="*/ 334541 w 1322416"/>
              <a:gd name="connsiteY3" fmla="*/ 3328676 h 3328676"/>
              <a:gd name="connsiteX4" fmla="*/ 333548 w 1322416"/>
              <a:gd name="connsiteY4" fmla="*/ 1655750 h 3328676"/>
              <a:gd name="connsiteX5" fmla="*/ 2 w 1322416"/>
              <a:gd name="connsiteY5" fmla="*/ 890301 h 3328676"/>
              <a:gd name="connsiteX6" fmla="*/ 333744 w 1322416"/>
              <a:gd name="connsiteY6" fmla="*/ 1003532 h 3328676"/>
              <a:gd name="connsiteX7" fmla="*/ 336580 w 1322416"/>
              <a:gd name="connsiteY7" fmla="*/ 14795 h 3328676"/>
              <a:gd name="connsiteX0" fmla="*/ 224513 w 1210349"/>
              <a:gd name="connsiteY0" fmla="*/ 14795 h 3328676"/>
              <a:gd name="connsiteX1" fmla="*/ 1210349 w 1210349"/>
              <a:gd name="connsiteY1" fmla="*/ 0 h 3328676"/>
              <a:gd name="connsiteX2" fmla="*/ 1210349 w 1210349"/>
              <a:gd name="connsiteY2" fmla="*/ 3313881 h 3328676"/>
              <a:gd name="connsiteX3" fmla="*/ 222474 w 1210349"/>
              <a:gd name="connsiteY3" fmla="*/ 3328676 h 3328676"/>
              <a:gd name="connsiteX4" fmla="*/ 221481 w 1210349"/>
              <a:gd name="connsiteY4" fmla="*/ 1655750 h 3328676"/>
              <a:gd name="connsiteX5" fmla="*/ 4 w 1210349"/>
              <a:gd name="connsiteY5" fmla="*/ 2251358 h 3328676"/>
              <a:gd name="connsiteX6" fmla="*/ 221677 w 1210349"/>
              <a:gd name="connsiteY6" fmla="*/ 1003532 h 3328676"/>
              <a:gd name="connsiteX7" fmla="*/ 224513 w 1210349"/>
              <a:gd name="connsiteY7" fmla="*/ 14795 h 3328676"/>
              <a:gd name="connsiteX0" fmla="*/ 216362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6362 w 1202198"/>
              <a:gd name="connsiteY7" fmla="*/ 14795 h 3328676"/>
              <a:gd name="connsiteX0" fmla="*/ 214073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4073 w 1202198"/>
              <a:gd name="connsiteY7" fmla="*/ 14795 h 3328676"/>
              <a:gd name="connsiteX0" fmla="*/ 137480 w 1125605"/>
              <a:gd name="connsiteY0" fmla="*/ 14795 h 3328676"/>
              <a:gd name="connsiteX1" fmla="*/ 1125605 w 1125605"/>
              <a:gd name="connsiteY1" fmla="*/ 0 h 3328676"/>
              <a:gd name="connsiteX2" fmla="*/ 1125605 w 1125605"/>
              <a:gd name="connsiteY2" fmla="*/ 3313881 h 3328676"/>
              <a:gd name="connsiteX3" fmla="*/ 137730 w 1125605"/>
              <a:gd name="connsiteY3" fmla="*/ 3328676 h 3328676"/>
              <a:gd name="connsiteX4" fmla="*/ 136737 w 1125605"/>
              <a:gd name="connsiteY4" fmla="*/ 1655750 h 3328676"/>
              <a:gd name="connsiteX5" fmla="*/ 6 w 1125605"/>
              <a:gd name="connsiteY5" fmla="*/ 1699299 h 3328676"/>
              <a:gd name="connsiteX6" fmla="*/ 136933 w 1125605"/>
              <a:gd name="connsiteY6" fmla="*/ 1003532 h 3328676"/>
              <a:gd name="connsiteX7" fmla="*/ 137480 w 1125605"/>
              <a:gd name="connsiteY7" fmla="*/ 14795 h 3328676"/>
              <a:gd name="connsiteX0" fmla="*/ 808062 w 1796187"/>
              <a:gd name="connsiteY0" fmla="*/ 14795 h 3328676"/>
              <a:gd name="connsiteX1" fmla="*/ 1796187 w 1796187"/>
              <a:gd name="connsiteY1" fmla="*/ 0 h 3328676"/>
              <a:gd name="connsiteX2" fmla="*/ 1796187 w 1796187"/>
              <a:gd name="connsiteY2" fmla="*/ 3313881 h 3328676"/>
              <a:gd name="connsiteX3" fmla="*/ 808312 w 1796187"/>
              <a:gd name="connsiteY3" fmla="*/ 3328676 h 3328676"/>
              <a:gd name="connsiteX4" fmla="*/ 807319 w 1796187"/>
              <a:gd name="connsiteY4" fmla="*/ 1655750 h 3328676"/>
              <a:gd name="connsiteX5" fmla="*/ 0 w 1796187"/>
              <a:gd name="connsiteY5" fmla="*/ 1284210 h 3328676"/>
              <a:gd name="connsiteX6" fmla="*/ 807515 w 1796187"/>
              <a:gd name="connsiteY6" fmla="*/ 1003532 h 3328676"/>
              <a:gd name="connsiteX7" fmla="*/ 808062 w 1796187"/>
              <a:gd name="connsiteY7" fmla="*/ 14795 h 3328676"/>
              <a:gd name="connsiteX0" fmla="*/ 144646 w 1132771"/>
              <a:gd name="connsiteY0" fmla="*/ 14795 h 3328676"/>
              <a:gd name="connsiteX1" fmla="*/ 1132771 w 1132771"/>
              <a:gd name="connsiteY1" fmla="*/ 0 h 3328676"/>
              <a:gd name="connsiteX2" fmla="*/ 1132771 w 1132771"/>
              <a:gd name="connsiteY2" fmla="*/ 3313881 h 3328676"/>
              <a:gd name="connsiteX3" fmla="*/ 144896 w 1132771"/>
              <a:gd name="connsiteY3" fmla="*/ 3328676 h 3328676"/>
              <a:gd name="connsiteX4" fmla="*/ 143903 w 1132771"/>
              <a:gd name="connsiteY4" fmla="*/ 1655750 h 3328676"/>
              <a:gd name="connsiteX5" fmla="*/ 6 w 1132771"/>
              <a:gd name="connsiteY5" fmla="*/ 703714 h 3328676"/>
              <a:gd name="connsiteX6" fmla="*/ 144099 w 1132771"/>
              <a:gd name="connsiteY6" fmla="*/ 1003532 h 3328676"/>
              <a:gd name="connsiteX7" fmla="*/ 144646 w 1132771"/>
              <a:gd name="connsiteY7" fmla="*/ 14795 h 3328676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2771 w 1138180"/>
              <a:gd name="connsiteY2" fmla="*/ 3299086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8180 w 1138180"/>
              <a:gd name="connsiteY2" fmla="*/ 3311839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371710 w 1365244"/>
              <a:gd name="connsiteY0" fmla="*/ 0 h 3313881"/>
              <a:gd name="connsiteX1" fmla="*/ 1365244 w 1365244"/>
              <a:gd name="connsiteY1" fmla="*/ 2209 h 3313881"/>
              <a:gd name="connsiteX2" fmla="*/ 1365244 w 1365244"/>
              <a:gd name="connsiteY2" fmla="*/ 3311839 h 3313881"/>
              <a:gd name="connsiteX3" fmla="*/ 371960 w 1365244"/>
              <a:gd name="connsiteY3" fmla="*/ 3313881 h 3313881"/>
              <a:gd name="connsiteX4" fmla="*/ 370967 w 1365244"/>
              <a:gd name="connsiteY4" fmla="*/ 1640955 h 3313881"/>
              <a:gd name="connsiteX5" fmla="*/ 2 w 1365244"/>
              <a:gd name="connsiteY5" fmla="*/ 786697 h 3313881"/>
              <a:gd name="connsiteX6" fmla="*/ 371163 w 1365244"/>
              <a:gd name="connsiteY6" fmla="*/ 988737 h 3313881"/>
              <a:gd name="connsiteX7" fmla="*/ 371710 w 1365244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1 w 1637168"/>
              <a:gd name="connsiteY4" fmla="*/ 1640955 h 3313881"/>
              <a:gd name="connsiteX5" fmla="*/ 1 w 1637168"/>
              <a:gd name="connsiteY5" fmla="*/ 1988574 h 3313881"/>
              <a:gd name="connsiteX6" fmla="*/ 643087 w 1637168"/>
              <a:gd name="connsiteY6" fmla="*/ 988737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43087 w 1637168"/>
              <a:gd name="connsiteY6" fmla="*/ 988737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36766 w 1637168"/>
              <a:gd name="connsiteY6" fmla="*/ 2245471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36769 w 1637168"/>
              <a:gd name="connsiteY6" fmla="*/ 2150717 h 3313881"/>
              <a:gd name="connsiteX7" fmla="*/ 643634 w 1637168"/>
              <a:gd name="connsiteY7" fmla="*/ 0 h 3313881"/>
              <a:gd name="connsiteX0" fmla="*/ 491862 w 1485396"/>
              <a:gd name="connsiteY0" fmla="*/ 0 h 3313881"/>
              <a:gd name="connsiteX1" fmla="*/ 1485396 w 1485396"/>
              <a:gd name="connsiteY1" fmla="*/ 2209 h 3313881"/>
              <a:gd name="connsiteX2" fmla="*/ 1485396 w 1485396"/>
              <a:gd name="connsiteY2" fmla="*/ 3311839 h 3313881"/>
              <a:gd name="connsiteX3" fmla="*/ 492112 w 1485396"/>
              <a:gd name="connsiteY3" fmla="*/ 3313881 h 3313881"/>
              <a:gd name="connsiteX4" fmla="*/ 491122 w 1485396"/>
              <a:gd name="connsiteY4" fmla="*/ 2471297 h 3313881"/>
              <a:gd name="connsiteX5" fmla="*/ 2 w 1485396"/>
              <a:gd name="connsiteY5" fmla="*/ 2048418 h 3313881"/>
              <a:gd name="connsiteX6" fmla="*/ 484997 w 1485396"/>
              <a:gd name="connsiteY6" fmla="*/ 2150717 h 3313881"/>
              <a:gd name="connsiteX7" fmla="*/ 491862 w 1485396"/>
              <a:gd name="connsiteY7" fmla="*/ 0 h 3313881"/>
              <a:gd name="connsiteX0" fmla="*/ 536127 w 1529661"/>
              <a:gd name="connsiteY0" fmla="*/ 0 h 3313881"/>
              <a:gd name="connsiteX1" fmla="*/ 1529661 w 1529661"/>
              <a:gd name="connsiteY1" fmla="*/ 2209 h 3313881"/>
              <a:gd name="connsiteX2" fmla="*/ 1529661 w 1529661"/>
              <a:gd name="connsiteY2" fmla="*/ 3311839 h 3313881"/>
              <a:gd name="connsiteX3" fmla="*/ 536377 w 1529661"/>
              <a:gd name="connsiteY3" fmla="*/ 3313881 h 3313881"/>
              <a:gd name="connsiteX4" fmla="*/ 535387 w 1529661"/>
              <a:gd name="connsiteY4" fmla="*/ 2471297 h 3313881"/>
              <a:gd name="connsiteX5" fmla="*/ 1 w 1529661"/>
              <a:gd name="connsiteY5" fmla="*/ 2065872 h 3313881"/>
              <a:gd name="connsiteX6" fmla="*/ 529262 w 1529661"/>
              <a:gd name="connsiteY6" fmla="*/ 2150717 h 3313881"/>
              <a:gd name="connsiteX7" fmla="*/ 536127 w 1529661"/>
              <a:gd name="connsiteY7" fmla="*/ 0 h 33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9661" h="3313881">
                <a:moveTo>
                  <a:pt x="536127" y="0"/>
                </a:moveTo>
                <a:lnTo>
                  <a:pt x="1529661" y="2209"/>
                </a:lnTo>
                <a:lnTo>
                  <a:pt x="1529661" y="3311839"/>
                </a:lnTo>
                <a:lnTo>
                  <a:pt x="536377" y="3313881"/>
                </a:lnTo>
                <a:cubicBezTo>
                  <a:pt x="534731" y="2922222"/>
                  <a:pt x="537033" y="2862956"/>
                  <a:pt x="535387" y="2471297"/>
                </a:cubicBezTo>
                <a:cubicBezTo>
                  <a:pt x="534564" y="2466997"/>
                  <a:pt x="-1029" y="2069991"/>
                  <a:pt x="1" y="2065872"/>
                </a:cubicBezTo>
                <a:cubicBezTo>
                  <a:pt x="7209" y="2067931"/>
                  <a:pt x="528439" y="2155034"/>
                  <a:pt x="529262" y="2150717"/>
                </a:cubicBezTo>
                <a:cubicBezTo>
                  <a:pt x="528849" y="1816206"/>
                  <a:pt x="536540" y="334511"/>
                  <a:pt x="536127" y="0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190178-22FF-4927-A0C4-308A1F2F86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" t="2501" r="158" b="3203"/>
          <a:stretch/>
        </p:blipFill>
        <p:spPr>
          <a:xfrm>
            <a:off x="349250" y="2882465"/>
            <a:ext cx="8293100" cy="81280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0F8487B1-C7F1-5644-AAB3-83E5329F6CF9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5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35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FFF45F9-D2C6-764B-9179-373252FB5CAB}"/>
              </a:ext>
            </a:extLst>
          </p:cNvPr>
          <p:cNvGrpSpPr/>
          <p:nvPr/>
        </p:nvGrpSpPr>
        <p:grpSpPr>
          <a:xfrm>
            <a:off x="7062791" y="1289459"/>
            <a:ext cx="199829" cy="3182333"/>
            <a:chOff x="6987635" y="1289459"/>
            <a:chExt cx="199829" cy="3337162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83BEA6B-47B7-084A-B95B-0E673B27571A}"/>
                </a:ext>
              </a:extLst>
            </p:cNvPr>
            <p:cNvSpPr/>
            <p:nvPr/>
          </p:nvSpPr>
          <p:spPr>
            <a:xfrm>
              <a:off x="6987635" y="1289459"/>
              <a:ext cx="199829" cy="8830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F6FCE994-3034-774C-A18B-5FE5DFBF98EB}"/>
                </a:ext>
              </a:extLst>
            </p:cNvPr>
            <p:cNvSpPr/>
            <p:nvPr/>
          </p:nvSpPr>
          <p:spPr>
            <a:xfrm>
              <a:off x="6987635" y="2172544"/>
              <a:ext cx="199827" cy="5714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91B31F2-325E-D646-A915-AF0E9115EDAC}"/>
                </a:ext>
              </a:extLst>
            </p:cNvPr>
            <p:cNvSpPr/>
            <p:nvPr/>
          </p:nvSpPr>
          <p:spPr>
            <a:xfrm>
              <a:off x="6987635" y="2743956"/>
              <a:ext cx="199827" cy="12198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1D6C0F3-8018-BC42-B42E-657755320F29}"/>
                </a:ext>
              </a:extLst>
            </p:cNvPr>
            <p:cNvSpPr/>
            <p:nvPr/>
          </p:nvSpPr>
          <p:spPr>
            <a:xfrm>
              <a:off x="6987635" y="3963767"/>
              <a:ext cx="199829" cy="66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4" name="Inhaltsplatzhalter 5">
            <a:extLst>
              <a:ext uri="{FF2B5EF4-FFF2-40B4-BE49-F238E27FC236}">
                <a16:creationId xmlns:a16="http://schemas.microsoft.com/office/drawing/2014/main" id="{AEB71B0C-0020-BA4D-89D4-FE9093271EB1}"/>
              </a:ext>
            </a:extLst>
          </p:cNvPr>
          <p:cNvSpPr txBox="1">
            <a:spLocks/>
          </p:cNvSpPr>
          <p:nvPr/>
        </p:nvSpPr>
        <p:spPr>
          <a:xfrm>
            <a:off x="7023773" y="2229356"/>
            <a:ext cx="385372" cy="308237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DE" kern="0" dirty="0">
                <a:solidFill>
                  <a:srgbClr val="233C7D">
                    <a:alpha val="30000"/>
                  </a:srgbClr>
                </a:solidFill>
              </a:rPr>
              <a:t>2.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74D36D5-418A-4B4C-8F34-72493CE177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943" t="1220" r="1380" b="1792"/>
          <a:stretch/>
        </p:blipFill>
        <p:spPr>
          <a:xfrm>
            <a:off x="2175810" y="1296525"/>
            <a:ext cx="4799104" cy="3172054"/>
          </a:xfrm>
          <a:prstGeom prst="rect">
            <a:avLst/>
          </a:prstGeom>
          <a:ln>
            <a:solidFill>
              <a:srgbClr val="606060">
                <a:alpha val="30000"/>
              </a:srgbClr>
            </a:solidFill>
          </a:ln>
          <a:effectLst/>
        </p:spPr>
      </p:pic>
      <p:sp>
        <p:nvSpPr>
          <p:cNvPr id="11" name="Sprechblase: rechteckig mit abgerundeten Ecken 12">
            <a:extLst>
              <a:ext uri="{FF2B5EF4-FFF2-40B4-BE49-F238E27FC236}">
                <a16:creationId xmlns:a16="http://schemas.microsoft.com/office/drawing/2014/main" id="{B4A325E1-A811-9947-9531-3F33F4079EAF}"/>
              </a:ext>
            </a:extLst>
          </p:cNvPr>
          <p:cNvSpPr/>
          <p:nvPr/>
        </p:nvSpPr>
        <p:spPr>
          <a:xfrm rot="5400000">
            <a:off x="5674091" y="879408"/>
            <a:ext cx="1535987" cy="4273530"/>
          </a:xfrm>
          <a:custGeom>
            <a:avLst/>
            <a:gdLst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0 w 989912"/>
              <a:gd name="connsiteY4" fmla="*/ 0 h 3313881"/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1239 w 989912"/>
              <a:gd name="connsiteY4" fmla="*/ 668449 h 3313881"/>
              <a:gd name="connsiteX5" fmla="*/ 0 w 989912"/>
              <a:gd name="connsiteY5" fmla="*/ 0 h 3313881"/>
              <a:gd name="connsiteX0" fmla="*/ 4939 w 994851"/>
              <a:gd name="connsiteY0" fmla="*/ 0 h 3313881"/>
              <a:gd name="connsiteX1" fmla="*/ 994851 w 994851"/>
              <a:gd name="connsiteY1" fmla="*/ 0 h 3313881"/>
              <a:gd name="connsiteX2" fmla="*/ 994851 w 994851"/>
              <a:gd name="connsiteY2" fmla="*/ 3313881 h 3313881"/>
              <a:gd name="connsiteX3" fmla="*/ 4939 w 994851"/>
              <a:gd name="connsiteY3" fmla="*/ 3313881 h 3313881"/>
              <a:gd name="connsiteX4" fmla="*/ 0 w 994851"/>
              <a:gd name="connsiteY4" fmla="*/ 2138903 h 3313881"/>
              <a:gd name="connsiteX5" fmla="*/ 6178 w 994851"/>
              <a:gd name="connsiteY5" fmla="*/ 668449 h 3313881"/>
              <a:gd name="connsiteX6" fmla="*/ 4939 w 994851"/>
              <a:gd name="connsiteY6" fmla="*/ 0 h 3313881"/>
              <a:gd name="connsiteX0" fmla="*/ 5635 w 995547"/>
              <a:gd name="connsiteY0" fmla="*/ 0 h 3313881"/>
              <a:gd name="connsiteX1" fmla="*/ 995547 w 995547"/>
              <a:gd name="connsiteY1" fmla="*/ 0 h 3313881"/>
              <a:gd name="connsiteX2" fmla="*/ 995547 w 995547"/>
              <a:gd name="connsiteY2" fmla="*/ 3313881 h 3313881"/>
              <a:gd name="connsiteX3" fmla="*/ 5635 w 995547"/>
              <a:gd name="connsiteY3" fmla="*/ 3313881 h 3313881"/>
              <a:gd name="connsiteX4" fmla="*/ 696 w 995547"/>
              <a:gd name="connsiteY4" fmla="*/ 2138903 h 3313881"/>
              <a:gd name="connsiteX5" fmla="*/ 697 w 995547"/>
              <a:gd name="connsiteY5" fmla="*/ 952654 h 3313881"/>
              <a:gd name="connsiteX6" fmla="*/ 6874 w 995547"/>
              <a:gd name="connsiteY6" fmla="*/ 668449 h 3313881"/>
              <a:gd name="connsiteX7" fmla="*/ 5635 w 995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2282663 w 3272575"/>
              <a:gd name="connsiteY0" fmla="*/ 0 h 3313881"/>
              <a:gd name="connsiteX1" fmla="*/ 3272575 w 3272575"/>
              <a:gd name="connsiteY1" fmla="*/ 0 h 3313881"/>
              <a:gd name="connsiteX2" fmla="*/ 3272575 w 3272575"/>
              <a:gd name="connsiteY2" fmla="*/ 3313881 h 3313881"/>
              <a:gd name="connsiteX3" fmla="*/ 2282663 w 3272575"/>
              <a:gd name="connsiteY3" fmla="*/ 3313881 h 3313881"/>
              <a:gd name="connsiteX4" fmla="*/ 2277724 w 3272575"/>
              <a:gd name="connsiteY4" fmla="*/ 2138903 h 3313881"/>
              <a:gd name="connsiteX5" fmla="*/ 1 w 3272575"/>
              <a:gd name="connsiteY5" fmla="*/ 939440 h 3313881"/>
              <a:gd name="connsiteX6" fmla="*/ 2283902 w 3272575"/>
              <a:gd name="connsiteY6" fmla="*/ 668449 h 3313881"/>
              <a:gd name="connsiteX7" fmla="*/ 2282663 w 3272575"/>
              <a:gd name="connsiteY7" fmla="*/ 0 h 3313881"/>
              <a:gd name="connsiteX0" fmla="*/ 2234937 w 3224849"/>
              <a:gd name="connsiteY0" fmla="*/ 0 h 3313881"/>
              <a:gd name="connsiteX1" fmla="*/ 3224849 w 3224849"/>
              <a:gd name="connsiteY1" fmla="*/ 0 h 3313881"/>
              <a:gd name="connsiteX2" fmla="*/ 3224849 w 3224849"/>
              <a:gd name="connsiteY2" fmla="*/ 3313881 h 3313881"/>
              <a:gd name="connsiteX3" fmla="*/ 2234937 w 3224849"/>
              <a:gd name="connsiteY3" fmla="*/ 3313881 h 3313881"/>
              <a:gd name="connsiteX4" fmla="*/ 2229998 w 3224849"/>
              <a:gd name="connsiteY4" fmla="*/ 2138903 h 3313881"/>
              <a:gd name="connsiteX5" fmla="*/ 1 w 3224849"/>
              <a:gd name="connsiteY5" fmla="*/ 946343 h 3313881"/>
              <a:gd name="connsiteX6" fmla="*/ 2236176 w 3224849"/>
              <a:gd name="connsiteY6" fmla="*/ 668449 h 3313881"/>
              <a:gd name="connsiteX7" fmla="*/ 2234937 w 322484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9528 w 1584379"/>
              <a:gd name="connsiteY4" fmla="*/ 2138903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2518 w 1584379"/>
              <a:gd name="connsiteY4" fmla="*/ 1610931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95388 w 1584379"/>
              <a:gd name="connsiteY4" fmla="*/ 1374848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440039 w 1429951"/>
              <a:gd name="connsiteY0" fmla="*/ 0 h 3313881"/>
              <a:gd name="connsiteX1" fmla="*/ 1429951 w 1429951"/>
              <a:gd name="connsiteY1" fmla="*/ 0 h 3313881"/>
              <a:gd name="connsiteX2" fmla="*/ 1429951 w 1429951"/>
              <a:gd name="connsiteY2" fmla="*/ 3313881 h 3313881"/>
              <a:gd name="connsiteX3" fmla="*/ 440039 w 1429951"/>
              <a:gd name="connsiteY3" fmla="*/ 3313881 h 3313881"/>
              <a:gd name="connsiteX4" fmla="*/ 440960 w 1429951"/>
              <a:gd name="connsiteY4" fmla="*/ 1374848 h 3313881"/>
              <a:gd name="connsiteX5" fmla="*/ 2 w 1429951"/>
              <a:gd name="connsiteY5" fmla="*/ 626474 h 3313881"/>
              <a:gd name="connsiteX6" fmla="*/ 441278 w 1429951"/>
              <a:gd name="connsiteY6" fmla="*/ 668449 h 3313881"/>
              <a:gd name="connsiteX7" fmla="*/ 440039 w 1429951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2573 w 1421564"/>
              <a:gd name="connsiteY4" fmla="*/ 1374848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40963 w 1421564"/>
              <a:gd name="connsiteY4" fmla="*/ 1618545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6771 w 1421564"/>
              <a:gd name="connsiteY4" fmla="*/ 1626160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42053 w 1431965"/>
              <a:gd name="connsiteY0" fmla="*/ 0 h 3313881"/>
              <a:gd name="connsiteX1" fmla="*/ 1431965 w 1431965"/>
              <a:gd name="connsiteY1" fmla="*/ 0 h 3313881"/>
              <a:gd name="connsiteX2" fmla="*/ 1431965 w 1431965"/>
              <a:gd name="connsiteY2" fmla="*/ 3313881 h 3313881"/>
              <a:gd name="connsiteX3" fmla="*/ 442053 w 1431965"/>
              <a:gd name="connsiteY3" fmla="*/ 3313881 h 3313881"/>
              <a:gd name="connsiteX4" fmla="*/ 447172 w 1431965"/>
              <a:gd name="connsiteY4" fmla="*/ 1626160 h 3313881"/>
              <a:gd name="connsiteX5" fmla="*/ 1 w 1431965"/>
              <a:gd name="connsiteY5" fmla="*/ 462022 h 3313881"/>
              <a:gd name="connsiteX6" fmla="*/ 443293 w 1431965"/>
              <a:gd name="connsiteY6" fmla="*/ 1003532 h 3313881"/>
              <a:gd name="connsiteX7" fmla="*/ 442053 w 1431965"/>
              <a:gd name="connsiteY7" fmla="*/ 0 h 3313881"/>
              <a:gd name="connsiteX0" fmla="*/ 199323 w 1189235"/>
              <a:gd name="connsiteY0" fmla="*/ 0 h 3313881"/>
              <a:gd name="connsiteX1" fmla="*/ 1189235 w 1189235"/>
              <a:gd name="connsiteY1" fmla="*/ 0 h 3313881"/>
              <a:gd name="connsiteX2" fmla="*/ 1189235 w 1189235"/>
              <a:gd name="connsiteY2" fmla="*/ 3313881 h 3313881"/>
              <a:gd name="connsiteX3" fmla="*/ 199323 w 1189235"/>
              <a:gd name="connsiteY3" fmla="*/ 3313881 h 3313881"/>
              <a:gd name="connsiteX4" fmla="*/ 204442 w 1189235"/>
              <a:gd name="connsiteY4" fmla="*/ 1626160 h 3313881"/>
              <a:gd name="connsiteX5" fmla="*/ 4 w 1189235"/>
              <a:gd name="connsiteY5" fmla="*/ 720417 h 3313881"/>
              <a:gd name="connsiteX6" fmla="*/ 200563 w 1189235"/>
              <a:gd name="connsiteY6" fmla="*/ 1003532 h 3313881"/>
              <a:gd name="connsiteX7" fmla="*/ 199323 w 1189235"/>
              <a:gd name="connsiteY7" fmla="*/ 0 h 3313881"/>
              <a:gd name="connsiteX0" fmla="*/ 490291 w 1480203"/>
              <a:gd name="connsiteY0" fmla="*/ 0 h 3313881"/>
              <a:gd name="connsiteX1" fmla="*/ 1480203 w 1480203"/>
              <a:gd name="connsiteY1" fmla="*/ 0 h 3313881"/>
              <a:gd name="connsiteX2" fmla="*/ 1480203 w 1480203"/>
              <a:gd name="connsiteY2" fmla="*/ 3313881 h 3313881"/>
              <a:gd name="connsiteX3" fmla="*/ 490291 w 1480203"/>
              <a:gd name="connsiteY3" fmla="*/ 3313881 h 3313881"/>
              <a:gd name="connsiteX4" fmla="*/ 495410 w 1480203"/>
              <a:gd name="connsiteY4" fmla="*/ 1626160 h 3313881"/>
              <a:gd name="connsiteX5" fmla="*/ 1 w 1480203"/>
              <a:gd name="connsiteY5" fmla="*/ 653918 h 3313881"/>
              <a:gd name="connsiteX6" fmla="*/ 491531 w 1480203"/>
              <a:gd name="connsiteY6" fmla="*/ 1003532 h 3313881"/>
              <a:gd name="connsiteX7" fmla="*/ 490291 w 1480203"/>
              <a:gd name="connsiteY7" fmla="*/ 0 h 3313881"/>
              <a:gd name="connsiteX0" fmla="*/ 426715 w 1416627"/>
              <a:gd name="connsiteY0" fmla="*/ 0 h 3313881"/>
              <a:gd name="connsiteX1" fmla="*/ 1416627 w 1416627"/>
              <a:gd name="connsiteY1" fmla="*/ 0 h 3313881"/>
              <a:gd name="connsiteX2" fmla="*/ 1416627 w 1416627"/>
              <a:gd name="connsiteY2" fmla="*/ 3313881 h 3313881"/>
              <a:gd name="connsiteX3" fmla="*/ 426715 w 1416627"/>
              <a:gd name="connsiteY3" fmla="*/ 3313881 h 3313881"/>
              <a:gd name="connsiteX4" fmla="*/ 431834 w 1416627"/>
              <a:gd name="connsiteY4" fmla="*/ 1626160 h 3313881"/>
              <a:gd name="connsiteX5" fmla="*/ 2 w 1416627"/>
              <a:gd name="connsiteY5" fmla="*/ 732820 h 3313881"/>
              <a:gd name="connsiteX6" fmla="*/ 427955 w 1416627"/>
              <a:gd name="connsiteY6" fmla="*/ 1003532 h 3313881"/>
              <a:gd name="connsiteX7" fmla="*/ 426715 w 1416627"/>
              <a:gd name="connsiteY7" fmla="*/ 0 h 3313881"/>
              <a:gd name="connsiteX0" fmla="*/ 329017 w 1318929"/>
              <a:gd name="connsiteY0" fmla="*/ 0 h 3313881"/>
              <a:gd name="connsiteX1" fmla="*/ 1318929 w 1318929"/>
              <a:gd name="connsiteY1" fmla="*/ 0 h 3313881"/>
              <a:gd name="connsiteX2" fmla="*/ 1318929 w 1318929"/>
              <a:gd name="connsiteY2" fmla="*/ 3313881 h 3313881"/>
              <a:gd name="connsiteX3" fmla="*/ 329017 w 1318929"/>
              <a:gd name="connsiteY3" fmla="*/ 3313881 h 3313881"/>
              <a:gd name="connsiteX4" fmla="*/ 334136 w 1318929"/>
              <a:gd name="connsiteY4" fmla="*/ 1626160 h 3313881"/>
              <a:gd name="connsiteX5" fmla="*/ 3 w 1318929"/>
              <a:gd name="connsiteY5" fmla="*/ 876604 h 3313881"/>
              <a:gd name="connsiteX6" fmla="*/ 330257 w 1318929"/>
              <a:gd name="connsiteY6" fmla="*/ 1003532 h 3313881"/>
              <a:gd name="connsiteX7" fmla="*/ 329017 w 1318929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7623 w 1322416"/>
              <a:gd name="connsiteY4" fmla="*/ 162616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27435 w 1322416"/>
              <a:gd name="connsiteY4" fmla="*/ 1640955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6579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28676"/>
              <a:gd name="connsiteX1" fmla="*/ 1322416 w 1322416"/>
              <a:gd name="connsiteY1" fmla="*/ 0 h 3328676"/>
              <a:gd name="connsiteX2" fmla="*/ 1322416 w 1322416"/>
              <a:gd name="connsiteY2" fmla="*/ 3313881 h 3328676"/>
              <a:gd name="connsiteX3" fmla="*/ 334541 w 1322416"/>
              <a:gd name="connsiteY3" fmla="*/ 3328676 h 3328676"/>
              <a:gd name="connsiteX4" fmla="*/ 333548 w 1322416"/>
              <a:gd name="connsiteY4" fmla="*/ 1655750 h 3328676"/>
              <a:gd name="connsiteX5" fmla="*/ 2 w 1322416"/>
              <a:gd name="connsiteY5" fmla="*/ 890301 h 3328676"/>
              <a:gd name="connsiteX6" fmla="*/ 333744 w 1322416"/>
              <a:gd name="connsiteY6" fmla="*/ 1003532 h 3328676"/>
              <a:gd name="connsiteX7" fmla="*/ 336580 w 1322416"/>
              <a:gd name="connsiteY7" fmla="*/ 14795 h 3328676"/>
              <a:gd name="connsiteX0" fmla="*/ 224513 w 1210349"/>
              <a:gd name="connsiteY0" fmla="*/ 14795 h 3328676"/>
              <a:gd name="connsiteX1" fmla="*/ 1210349 w 1210349"/>
              <a:gd name="connsiteY1" fmla="*/ 0 h 3328676"/>
              <a:gd name="connsiteX2" fmla="*/ 1210349 w 1210349"/>
              <a:gd name="connsiteY2" fmla="*/ 3313881 h 3328676"/>
              <a:gd name="connsiteX3" fmla="*/ 222474 w 1210349"/>
              <a:gd name="connsiteY3" fmla="*/ 3328676 h 3328676"/>
              <a:gd name="connsiteX4" fmla="*/ 221481 w 1210349"/>
              <a:gd name="connsiteY4" fmla="*/ 1655750 h 3328676"/>
              <a:gd name="connsiteX5" fmla="*/ 4 w 1210349"/>
              <a:gd name="connsiteY5" fmla="*/ 2251358 h 3328676"/>
              <a:gd name="connsiteX6" fmla="*/ 221677 w 1210349"/>
              <a:gd name="connsiteY6" fmla="*/ 1003532 h 3328676"/>
              <a:gd name="connsiteX7" fmla="*/ 224513 w 1210349"/>
              <a:gd name="connsiteY7" fmla="*/ 14795 h 3328676"/>
              <a:gd name="connsiteX0" fmla="*/ 216362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6362 w 1202198"/>
              <a:gd name="connsiteY7" fmla="*/ 14795 h 3328676"/>
              <a:gd name="connsiteX0" fmla="*/ 214073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4073 w 1202198"/>
              <a:gd name="connsiteY7" fmla="*/ 14795 h 3328676"/>
              <a:gd name="connsiteX0" fmla="*/ 137480 w 1125605"/>
              <a:gd name="connsiteY0" fmla="*/ 14795 h 3328676"/>
              <a:gd name="connsiteX1" fmla="*/ 1125605 w 1125605"/>
              <a:gd name="connsiteY1" fmla="*/ 0 h 3328676"/>
              <a:gd name="connsiteX2" fmla="*/ 1125605 w 1125605"/>
              <a:gd name="connsiteY2" fmla="*/ 3313881 h 3328676"/>
              <a:gd name="connsiteX3" fmla="*/ 137730 w 1125605"/>
              <a:gd name="connsiteY3" fmla="*/ 3328676 h 3328676"/>
              <a:gd name="connsiteX4" fmla="*/ 136737 w 1125605"/>
              <a:gd name="connsiteY4" fmla="*/ 1655750 h 3328676"/>
              <a:gd name="connsiteX5" fmla="*/ 6 w 1125605"/>
              <a:gd name="connsiteY5" fmla="*/ 1699299 h 3328676"/>
              <a:gd name="connsiteX6" fmla="*/ 136933 w 1125605"/>
              <a:gd name="connsiteY6" fmla="*/ 1003532 h 3328676"/>
              <a:gd name="connsiteX7" fmla="*/ 137480 w 1125605"/>
              <a:gd name="connsiteY7" fmla="*/ 14795 h 3328676"/>
              <a:gd name="connsiteX0" fmla="*/ 808062 w 1796187"/>
              <a:gd name="connsiteY0" fmla="*/ 14795 h 3328676"/>
              <a:gd name="connsiteX1" fmla="*/ 1796187 w 1796187"/>
              <a:gd name="connsiteY1" fmla="*/ 0 h 3328676"/>
              <a:gd name="connsiteX2" fmla="*/ 1796187 w 1796187"/>
              <a:gd name="connsiteY2" fmla="*/ 3313881 h 3328676"/>
              <a:gd name="connsiteX3" fmla="*/ 808312 w 1796187"/>
              <a:gd name="connsiteY3" fmla="*/ 3328676 h 3328676"/>
              <a:gd name="connsiteX4" fmla="*/ 807319 w 1796187"/>
              <a:gd name="connsiteY4" fmla="*/ 1655750 h 3328676"/>
              <a:gd name="connsiteX5" fmla="*/ 0 w 1796187"/>
              <a:gd name="connsiteY5" fmla="*/ 1284210 h 3328676"/>
              <a:gd name="connsiteX6" fmla="*/ 807515 w 1796187"/>
              <a:gd name="connsiteY6" fmla="*/ 1003532 h 3328676"/>
              <a:gd name="connsiteX7" fmla="*/ 808062 w 1796187"/>
              <a:gd name="connsiteY7" fmla="*/ 14795 h 3328676"/>
              <a:gd name="connsiteX0" fmla="*/ 144646 w 1132771"/>
              <a:gd name="connsiteY0" fmla="*/ 14795 h 3328676"/>
              <a:gd name="connsiteX1" fmla="*/ 1132771 w 1132771"/>
              <a:gd name="connsiteY1" fmla="*/ 0 h 3328676"/>
              <a:gd name="connsiteX2" fmla="*/ 1132771 w 1132771"/>
              <a:gd name="connsiteY2" fmla="*/ 3313881 h 3328676"/>
              <a:gd name="connsiteX3" fmla="*/ 144896 w 1132771"/>
              <a:gd name="connsiteY3" fmla="*/ 3328676 h 3328676"/>
              <a:gd name="connsiteX4" fmla="*/ 143903 w 1132771"/>
              <a:gd name="connsiteY4" fmla="*/ 1655750 h 3328676"/>
              <a:gd name="connsiteX5" fmla="*/ 6 w 1132771"/>
              <a:gd name="connsiteY5" fmla="*/ 703714 h 3328676"/>
              <a:gd name="connsiteX6" fmla="*/ 144099 w 1132771"/>
              <a:gd name="connsiteY6" fmla="*/ 1003532 h 3328676"/>
              <a:gd name="connsiteX7" fmla="*/ 144646 w 1132771"/>
              <a:gd name="connsiteY7" fmla="*/ 14795 h 3328676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2771 w 1138180"/>
              <a:gd name="connsiteY2" fmla="*/ 3299086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8180 w 1138180"/>
              <a:gd name="connsiteY2" fmla="*/ 3311839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371710 w 1365244"/>
              <a:gd name="connsiteY0" fmla="*/ 0 h 3313881"/>
              <a:gd name="connsiteX1" fmla="*/ 1365244 w 1365244"/>
              <a:gd name="connsiteY1" fmla="*/ 2209 h 3313881"/>
              <a:gd name="connsiteX2" fmla="*/ 1365244 w 1365244"/>
              <a:gd name="connsiteY2" fmla="*/ 3311839 h 3313881"/>
              <a:gd name="connsiteX3" fmla="*/ 371960 w 1365244"/>
              <a:gd name="connsiteY3" fmla="*/ 3313881 h 3313881"/>
              <a:gd name="connsiteX4" fmla="*/ 370967 w 1365244"/>
              <a:gd name="connsiteY4" fmla="*/ 1640955 h 3313881"/>
              <a:gd name="connsiteX5" fmla="*/ 2 w 1365244"/>
              <a:gd name="connsiteY5" fmla="*/ 786697 h 3313881"/>
              <a:gd name="connsiteX6" fmla="*/ 371163 w 1365244"/>
              <a:gd name="connsiteY6" fmla="*/ 988737 h 3313881"/>
              <a:gd name="connsiteX7" fmla="*/ 371710 w 1365244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1 w 1637168"/>
              <a:gd name="connsiteY4" fmla="*/ 1640955 h 3313881"/>
              <a:gd name="connsiteX5" fmla="*/ 1 w 1637168"/>
              <a:gd name="connsiteY5" fmla="*/ 1988574 h 3313881"/>
              <a:gd name="connsiteX6" fmla="*/ 643087 w 1637168"/>
              <a:gd name="connsiteY6" fmla="*/ 988737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43087 w 1637168"/>
              <a:gd name="connsiteY6" fmla="*/ 988737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36766 w 1637168"/>
              <a:gd name="connsiteY6" fmla="*/ 2245471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36769 w 1637168"/>
              <a:gd name="connsiteY6" fmla="*/ 2150717 h 3313881"/>
              <a:gd name="connsiteX7" fmla="*/ 643634 w 1637168"/>
              <a:gd name="connsiteY7" fmla="*/ 0 h 3313881"/>
              <a:gd name="connsiteX0" fmla="*/ 491862 w 1485396"/>
              <a:gd name="connsiteY0" fmla="*/ 0 h 3313881"/>
              <a:gd name="connsiteX1" fmla="*/ 1485396 w 1485396"/>
              <a:gd name="connsiteY1" fmla="*/ 2209 h 3313881"/>
              <a:gd name="connsiteX2" fmla="*/ 1485396 w 1485396"/>
              <a:gd name="connsiteY2" fmla="*/ 3311839 h 3313881"/>
              <a:gd name="connsiteX3" fmla="*/ 492112 w 1485396"/>
              <a:gd name="connsiteY3" fmla="*/ 3313881 h 3313881"/>
              <a:gd name="connsiteX4" fmla="*/ 491122 w 1485396"/>
              <a:gd name="connsiteY4" fmla="*/ 2471297 h 3313881"/>
              <a:gd name="connsiteX5" fmla="*/ 2 w 1485396"/>
              <a:gd name="connsiteY5" fmla="*/ 2048418 h 3313881"/>
              <a:gd name="connsiteX6" fmla="*/ 484997 w 1485396"/>
              <a:gd name="connsiteY6" fmla="*/ 2150717 h 3313881"/>
              <a:gd name="connsiteX7" fmla="*/ 491862 w 1485396"/>
              <a:gd name="connsiteY7" fmla="*/ 0 h 3313881"/>
              <a:gd name="connsiteX0" fmla="*/ 536127 w 1529661"/>
              <a:gd name="connsiteY0" fmla="*/ 0 h 3313881"/>
              <a:gd name="connsiteX1" fmla="*/ 1529661 w 1529661"/>
              <a:gd name="connsiteY1" fmla="*/ 2209 h 3313881"/>
              <a:gd name="connsiteX2" fmla="*/ 1529661 w 1529661"/>
              <a:gd name="connsiteY2" fmla="*/ 3311839 h 3313881"/>
              <a:gd name="connsiteX3" fmla="*/ 536377 w 1529661"/>
              <a:gd name="connsiteY3" fmla="*/ 3313881 h 3313881"/>
              <a:gd name="connsiteX4" fmla="*/ 535387 w 1529661"/>
              <a:gd name="connsiteY4" fmla="*/ 2471297 h 3313881"/>
              <a:gd name="connsiteX5" fmla="*/ 1 w 1529661"/>
              <a:gd name="connsiteY5" fmla="*/ 2065872 h 3313881"/>
              <a:gd name="connsiteX6" fmla="*/ 529262 w 1529661"/>
              <a:gd name="connsiteY6" fmla="*/ 2150717 h 3313881"/>
              <a:gd name="connsiteX7" fmla="*/ 536127 w 1529661"/>
              <a:gd name="connsiteY7" fmla="*/ 0 h 33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9661" h="3313881">
                <a:moveTo>
                  <a:pt x="536127" y="0"/>
                </a:moveTo>
                <a:lnTo>
                  <a:pt x="1529661" y="2209"/>
                </a:lnTo>
                <a:lnTo>
                  <a:pt x="1529661" y="3311839"/>
                </a:lnTo>
                <a:lnTo>
                  <a:pt x="536377" y="3313881"/>
                </a:lnTo>
                <a:cubicBezTo>
                  <a:pt x="534731" y="2922222"/>
                  <a:pt x="537033" y="2862956"/>
                  <a:pt x="535387" y="2471297"/>
                </a:cubicBezTo>
                <a:cubicBezTo>
                  <a:pt x="534564" y="2466997"/>
                  <a:pt x="-1029" y="2069991"/>
                  <a:pt x="1" y="2065872"/>
                </a:cubicBezTo>
                <a:cubicBezTo>
                  <a:pt x="7209" y="2067931"/>
                  <a:pt x="528439" y="2155034"/>
                  <a:pt x="529262" y="2150717"/>
                </a:cubicBezTo>
                <a:cubicBezTo>
                  <a:pt x="528849" y="1816206"/>
                  <a:pt x="536540" y="334511"/>
                  <a:pt x="536127" y="0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2. Hinweise: Besondere Arbeiten, Weitere Formulare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96734A-8D7F-4314-BD1A-4A692619C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" t="1322" r="-153" b="1084"/>
          <a:stretch/>
        </p:blipFill>
        <p:spPr>
          <a:xfrm>
            <a:off x="4381500" y="2885400"/>
            <a:ext cx="4133850" cy="814157"/>
          </a:xfrm>
          <a:prstGeom prst="rect">
            <a:avLst/>
          </a:prstGeom>
        </p:spPr>
      </p:pic>
      <p:sp>
        <p:nvSpPr>
          <p:cNvPr id="10" name="Abgerundete rechteckige Legende 15">
            <a:extLst>
              <a:ext uri="{FF2B5EF4-FFF2-40B4-BE49-F238E27FC236}">
                <a16:creationId xmlns:a16="http://schemas.microsoft.com/office/drawing/2014/main" id="{CBBBA934-6E34-4C0A-A876-503CE1D78100}"/>
              </a:ext>
            </a:extLst>
          </p:cNvPr>
          <p:cNvSpPr>
            <a:spLocks noChangeAspect="1"/>
          </p:cNvSpPr>
          <p:nvPr/>
        </p:nvSpPr>
        <p:spPr>
          <a:xfrm>
            <a:off x="7239000" y="1388452"/>
            <a:ext cx="1671294" cy="633584"/>
          </a:xfrm>
          <a:prstGeom prst="wedgeRoundRectCallout">
            <a:avLst>
              <a:gd name="adj1" fmla="val -4360"/>
              <a:gd name="adj2" fmla="val 263305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Hinweis Gasmessprotokoll!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C7EC1F9-3EF6-6645-BCB8-AD2292E08312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5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01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E2CF81F-1427-D046-9173-81F73997CABD}"/>
              </a:ext>
            </a:extLst>
          </p:cNvPr>
          <p:cNvGrpSpPr/>
          <p:nvPr/>
        </p:nvGrpSpPr>
        <p:grpSpPr>
          <a:xfrm>
            <a:off x="7062791" y="1289459"/>
            <a:ext cx="199829" cy="3182333"/>
            <a:chOff x="6987635" y="1289459"/>
            <a:chExt cx="199829" cy="3337162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A6211E47-8793-3544-9C61-3BCA69B39580}"/>
                </a:ext>
              </a:extLst>
            </p:cNvPr>
            <p:cNvSpPr/>
            <p:nvPr/>
          </p:nvSpPr>
          <p:spPr>
            <a:xfrm>
              <a:off x="6987635" y="1289459"/>
              <a:ext cx="199829" cy="8830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49C4E75-84FA-B243-8612-27527DBC6BD4}"/>
                </a:ext>
              </a:extLst>
            </p:cNvPr>
            <p:cNvSpPr/>
            <p:nvPr/>
          </p:nvSpPr>
          <p:spPr>
            <a:xfrm>
              <a:off x="6987635" y="2172544"/>
              <a:ext cx="199827" cy="5714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BE8D1B02-FC97-0745-AC45-593E7F435802}"/>
                </a:ext>
              </a:extLst>
            </p:cNvPr>
            <p:cNvSpPr/>
            <p:nvPr/>
          </p:nvSpPr>
          <p:spPr>
            <a:xfrm>
              <a:off x="6987635" y="2743956"/>
              <a:ext cx="199827" cy="12198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E596BFE-F6C3-D940-802F-62F0BB239D7C}"/>
                </a:ext>
              </a:extLst>
            </p:cNvPr>
            <p:cNvSpPr/>
            <p:nvPr/>
          </p:nvSpPr>
          <p:spPr>
            <a:xfrm>
              <a:off x="6987635" y="3963767"/>
              <a:ext cx="199829" cy="66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4" name="Inhaltsplatzhalter 5">
            <a:extLst>
              <a:ext uri="{FF2B5EF4-FFF2-40B4-BE49-F238E27FC236}">
                <a16:creationId xmlns:a16="http://schemas.microsoft.com/office/drawing/2014/main" id="{B34B5ABC-F4AF-4049-98FC-0B8CBCE248CF}"/>
              </a:ext>
            </a:extLst>
          </p:cNvPr>
          <p:cNvSpPr txBox="1">
            <a:spLocks/>
          </p:cNvSpPr>
          <p:nvPr/>
        </p:nvSpPr>
        <p:spPr>
          <a:xfrm>
            <a:off x="7023773" y="2229356"/>
            <a:ext cx="385372" cy="308237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DE" kern="0" dirty="0">
                <a:solidFill>
                  <a:srgbClr val="233C7D">
                    <a:alpha val="30000"/>
                  </a:srgbClr>
                </a:solidFill>
              </a:rPr>
              <a:t>2.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F87292C-A998-0B45-AE0C-BD638F66C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943" t="1220" r="1380" b="1792"/>
          <a:stretch/>
        </p:blipFill>
        <p:spPr>
          <a:xfrm>
            <a:off x="2175810" y="1296525"/>
            <a:ext cx="4799104" cy="3172054"/>
          </a:xfrm>
          <a:prstGeom prst="rect">
            <a:avLst/>
          </a:prstGeom>
          <a:ln>
            <a:solidFill>
              <a:srgbClr val="606060">
                <a:alpha val="30000"/>
              </a:srgbClr>
            </a:solidFill>
          </a:ln>
          <a:effectLst/>
        </p:spPr>
      </p:pic>
      <p:sp>
        <p:nvSpPr>
          <p:cNvPr id="20" name="Sprechblase: rechteckig mit abgerundeten Ecken 12">
            <a:extLst>
              <a:ext uri="{FF2B5EF4-FFF2-40B4-BE49-F238E27FC236}">
                <a16:creationId xmlns:a16="http://schemas.microsoft.com/office/drawing/2014/main" id="{51B1B080-952B-0741-AC70-1B4918D451F1}"/>
              </a:ext>
            </a:extLst>
          </p:cNvPr>
          <p:cNvSpPr/>
          <p:nvPr/>
        </p:nvSpPr>
        <p:spPr>
          <a:xfrm rot="16200000" flipV="1">
            <a:off x="3385144" y="-1428157"/>
            <a:ext cx="837032" cy="7048480"/>
          </a:xfrm>
          <a:custGeom>
            <a:avLst/>
            <a:gdLst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0 w 989912"/>
              <a:gd name="connsiteY4" fmla="*/ 0 h 3313881"/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1239 w 989912"/>
              <a:gd name="connsiteY4" fmla="*/ 668449 h 3313881"/>
              <a:gd name="connsiteX5" fmla="*/ 0 w 989912"/>
              <a:gd name="connsiteY5" fmla="*/ 0 h 3313881"/>
              <a:gd name="connsiteX0" fmla="*/ 4939 w 994851"/>
              <a:gd name="connsiteY0" fmla="*/ 0 h 3313881"/>
              <a:gd name="connsiteX1" fmla="*/ 994851 w 994851"/>
              <a:gd name="connsiteY1" fmla="*/ 0 h 3313881"/>
              <a:gd name="connsiteX2" fmla="*/ 994851 w 994851"/>
              <a:gd name="connsiteY2" fmla="*/ 3313881 h 3313881"/>
              <a:gd name="connsiteX3" fmla="*/ 4939 w 994851"/>
              <a:gd name="connsiteY3" fmla="*/ 3313881 h 3313881"/>
              <a:gd name="connsiteX4" fmla="*/ 0 w 994851"/>
              <a:gd name="connsiteY4" fmla="*/ 2138903 h 3313881"/>
              <a:gd name="connsiteX5" fmla="*/ 6178 w 994851"/>
              <a:gd name="connsiteY5" fmla="*/ 668449 h 3313881"/>
              <a:gd name="connsiteX6" fmla="*/ 4939 w 994851"/>
              <a:gd name="connsiteY6" fmla="*/ 0 h 3313881"/>
              <a:gd name="connsiteX0" fmla="*/ 5635 w 995547"/>
              <a:gd name="connsiteY0" fmla="*/ 0 h 3313881"/>
              <a:gd name="connsiteX1" fmla="*/ 995547 w 995547"/>
              <a:gd name="connsiteY1" fmla="*/ 0 h 3313881"/>
              <a:gd name="connsiteX2" fmla="*/ 995547 w 995547"/>
              <a:gd name="connsiteY2" fmla="*/ 3313881 h 3313881"/>
              <a:gd name="connsiteX3" fmla="*/ 5635 w 995547"/>
              <a:gd name="connsiteY3" fmla="*/ 3313881 h 3313881"/>
              <a:gd name="connsiteX4" fmla="*/ 696 w 995547"/>
              <a:gd name="connsiteY4" fmla="*/ 2138903 h 3313881"/>
              <a:gd name="connsiteX5" fmla="*/ 697 w 995547"/>
              <a:gd name="connsiteY5" fmla="*/ 952654 h 3313881"/>
              <a:gd name="connsiteX6" fmla="*/ 6874 w 995547"/>
              <a:gd name="connsiteY6" fmla="*/ 668449 h 3313881"/>
              <a:gd name="connsiteX7" fmla="*/ 5635 w 995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2282663 w 3272575"/>
              <a:gd name="connsiteY0" fmla="*/ 0 h 3313881"/>
              <a:gd name="connsiteX1" fmla="*/ 3272575 w 3272575"/>
              <a:gd name="connsiteY1" fmla="*/ 0 h 3313881"/>
              <a:gd name="connsiteX2" fmla="*/ 3272575 w 3272575"/>
              <a:gd name="connsiteY2" fmla="*/ 3313881 h 3313881"/>
              <a:gd name="connsiteX3" fmla="*/ 2282663 w 3272575"/>
              <a:gd name="connsiteY3" fmla="*/ 3313881 h 3313881"/>
              <a:gd name="connsiteX4" fmla="*/ 2277724 w 3272575"/>
              <a:gd name="connsiteY4" fmla="*/ 2138903 h 3313881"/>
              <a:gd name="connsiteX5" fmla="*/ 1 w 3272575"/>
              <a:gd name="connsiteY5" fmla="*/ 939440 h 3313881"/>
              <a:gd name="connsiteX6" fmla="*/ 2283902 w 3272575"/>
              <a:gd name="connsiteY6" fmla="*/ 668449 h 3313881"/>
              <a:gd name="connsiteX7" fmla="*/ 2282663 w 3272575"/>
              <a:gd name="connsiteY7" fmla="*/ 0 h 3313881"/>
              <a:gd name="connsiteX0" fmla="*/ 2234937 w 3224849"/>
              <a:gd name="connsiteY0" fmla="*/ 0 h 3313881"/>
              <a:gd name="connsiteX1" fmla="*/ 3224849 w 3224849"/>
              <a:gd name="connsiteY1" fmla="*/ 0 h 3313881"/>
              <a:gd name="connsiteX2" fmla="*/ 3224849 w 3224849"/>
              <a:gd name="connsiteY2" fmla="*/ 3313881 h 3313881"/>
              <a:gd name="connsiteX3" fmla="*/ 2234937 w 3224849"/>
              <a:gd name="connsiteY3" fmla="*/ 3313881 h 3313881"/>
              <a:gd name="connsiteX4" fmla="*/ 2229998 w 3224849"/>
              <a:gd name="connsiteY4" fmla="*/ 2138903 h 3313881"/>
              <a:gd name="connsiteX5" fmla="*/ 1 w 3224849"/>
              <a:gd name="connsiteY5" fmla="*/ 946343 h 3313881"/>
              <a:gd name="connsiteX6" fmla="*/ 2236176 w 3224849"/>
              <a:gd name="connsiteY6" fmla="*/ 668449 h 3313881"/>
              <a:gd name="connsiteX7" fmla="*/ 2234937 w 322484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9528 w 1584379"/>
              <a:gd name="connsiteY4" fmla="*/ 2138903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2518 w 1584379"/>
              <a:gd name="connsiteY4" fmla="*/ 1610931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95388 w 1584379"/>
              <a:gd name="connsiteY4" fmla="*/ 1374848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440039 w 1429951"/>
              <a:gd name="connsiteY0" fmla="*/ 0 h 3313881"/>
              <a:gd name="connsiteX1" fmla="*/ 1429951 w 1429951"/>
              <a:gd name="connsiteY1" fmla="*/ 0 h 3313881"/>
              <a:gd name="connsiteX2" fmla="*/ 1429951 w 1429951"/>
              <a:gd name="connsiteY2" fmla="*/ 3313881 h 3313881"/>
              <a:gd name="connsiteX3" fmla="*/ 440039 w 1429951"/>
              <a:gd name="connsiteY3" fmla="*/ 3313881 h 3313881"/>
              <a:gd name="connsiteX4" fmla="*/ 440960 w 1429951"/>
              <a:gd name="connsiteY4" fmla="*/ 1374848 h 3313881"/>
              <a:gd name="connsiteX5" fmla="*/ 2 w 1429951"/>
              <a:gd name="connsiteY5" fmla="*/ 626474 h 3313881"/>
              <a:gd name="connsiteX6" fmla="*/ 441278 w 1429951"/>
              <a:gd name="connsiteY6" fmla="*/ 668449 h 3313881"/>
              <a:gd name="connsiteX7" fmla="*/ 440039 w 1429951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2573 w 1421564"/>
              <a:gd name="connsiteY4" fmla="*/ 1374848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40963 w 1421564"/>
              <a:gd name="connsiteY4" fmla="*/ 1618545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6771 w 1421564"/>
              <a:gd name="connsiteY4" fmla="*/ 1626160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42053 w 1431965"/>
              <a:gd name="connsiteY0" fmla="*/ 0 h 3313881"/>
              <a:gd name="connsiteX1" fmla="*/ 1431965 w 1431965"/>
              <a:gd name="connsiteY1" fmla="*/ 0 h 3313881"/>
              <a:gd name="connsiteX2" fmla="*/ 1431965 w 1431965"/>
              <a:gd name="connsiteY2" fmla="*/ 3313881 h 3313881"/>
              <a:gd name="connsiteX3" fmla="*/ 442053 w 1431965"/>
              <a:gd name="connsiteY3" fmla="*/ 3313881 h 3313881"/>
              <a:gd name="connsiteX4" fmla="*/ 447172 w 1431965"/>
              <a:gd name="connsiteY4" fmla="*/ 1626160 h 3313881"/>
              <a:gd name="connsiteX5" fmla="*/ 1 w 1431965"/>
              <a:gd name="connsiteY5" fmla="*/ 462022 h 3313881"/>
              <a:gd name="connsiteX6" fmla="*/ 443293 w 1431965"/>
              <a:gd name="connsiteY6" fmla="*/ 1003532 h 3313881"/>
              <a:gd name="connsiteX7" fmla="*/ 442053 w 1431965"/>
              <a:gd name="connsiteY7" fmla="*/ 0 h 3313881"/>
              <a:gd name="connsiteX0" fmla="*/ 199323 w 1189235"/>
              <a:gd name="connsiteY0" fmla="*/ 0 h 3313881"/>
              <a:gd name="connsiteX1" fmla="*/ 1189235 w 1189235"/>
              <a:gd name="connsiteY1" fmla="*/ 0 h 3313881"/>
              <a:gd name="connsiteX2" fmla="*/ 1189235 w 1189235"/>
              <a:gd name="connsiteY2" fmla="*/ 3313881 h 3313881"/>
              <a:gd name="connsiteX3" fmla="*/ 199323 w 1189235"/>
              <a:gd name="connsiteY3" fmla="*/ 3313881 h 3313881"/>
              <a:gd name="connsiteX4" fmla="*/ 204442 w 1189235"/>
              <a:gd name="connsiteY4" fmla="*/ 1626160 h 3313881"/>
              <a:gd name="connsiteX5" fmla="*/ 4 w 1189235"/>
              <a:gd name="connsiteY5" fmla="*/ 720417 h 3313881"/>
              <a:gd name="connsiteX6" fmla="*/ 200563 w 1189235"/>
              <a:gd name="connsiteY6" fmla="*/ 1003532 h 3313881"/>
              <a:gd name="connsiteX7" fmla="*/ 199323 w 1189235"/>
              <a:gd name="connsiteY7" fmla="*/ 0 h 3313881"/>
              <a:gd name="connsiteX0" fmla="*/ 490291 w 1480203"/>
              <a:gd name="connsiteY0" fmla="*/ 0 h 3313881"/>
              <a:gd name="connsiteX1" fmla="*/ 1480203 w 1480203"/>
              <a:gd name="connsiteY1" fmla="*/ 0 h 3313881"/>
              <a:gd name="connsiteX2" fmla="*/ 1480203 w 1480203"/>
              <a:gd name="connsiteY2" fmla="*/ 3313881 h 3313881"/>
              <a:gd name="connsiteX3" fmla="*/ 490291 w 1480203"/>
              <a:gd name="connsiteY3" fmla="*/ 3313881 h 3313881"/>
              <a:gd name="connsiteX4" fmla="*/ 495410 w 1480203"/>
              <a:gd name="connsiteY4" fmla="*/ 1626160 h 3313881"/>
              <a:gd name="connsiteX5" fmla="*/ 1 w 1480203"/>
              <a:gd name="connsiteY5" fmla="*/ 653918 h 3313881"/>
              <a:gd name="connsiteX6" fmla="*/ 491531 w 1480203"/>
              <a:gd name="connsiteY6" fmla="*/ 1003532 h 3313881"/>
              <a:gd name="connsiteX7" fmla="*/ 490291 w 1480203"/>
              <a:gd name="connsiteY7" fmla="*/ 0 h 3313881"/>
              <a:gd name="connsiteX0" fmla="*/ 426715 w 1416627"/>
              <a:gd name="connsiteY0" fmla="*/ 0 h 3313881"/>
              <a:gd name="connsiteX1" fmla="*/ 1416627 w 1416627"/>
              <a:gd name="connsiteY1" fmla="*/ 0 h 3313881"/>
              <a:gd name="connsiteX2" fmla="*/ 1416627 w 1416627"/>
              <a:gd name="connsiteY2" fmla="*/ 3313881 h 3313881"/>
              <a:gd name="connsiteX3" fmla="*/ 426715 w 1416627"/>
              <a:gd name="connsiteY3" fmla="*/ 3313881 h 3313881"/>
              <a:gd name="connsiteX4" fmla="*/ 431834 w 1416627"/>
              <a:gd name="connsiteY4" fmla="*/ 1626160 h 3313881"/>
              <a:gd name="connsiteX5" fmla="*/ 2 w 1416627"/>
              <a:gd name="connsiteY5" fmla="*/ 732820 h 3313881"/>
              <a:gd name="connsiteX6" fmla="*/ 427955 w 1416627"/>
              <a:gd name="connsiteY6" fmla="*/ 1003532 h 3313881"/>
              <a:gd name="connsiteX7" fmla="*/ 426715 w 1416627"/>
              <a:gd name="connsiteY7" fmla="*/ 0 h 3313881"/>
              <a:gd name="connsiteX0" fmla="*/ 329017 w 1318929"/>
              <a:gd name="connsiteY0" fmla="*/ 0 h 3313881"/>
              <a:gd name="connsiteX1" fmla="*/ 1318929 w 1318929"/>
              <a:gd name="connsiteY1" fmla="*/ 0 h 3313881"/>
              <a:gd name="connsiteX2" fmla="*/ 1318929 w 1318929"/>
              <a:gd name="connsiteY2" fmla="*/ 3313881 h 3313881"/>
              <a:gd name="connsiteX3" fmla="*/ 329017 w 1318929"/>
              <a:gd name="connsiteY3" fmla="*/ 3313881 h 3313881"/>
              <a:gd name="connsiteX4" fmla="*/ 334136 w 1318929"/>
              <a:gd name="connsiteY4" fmla="*/ 1626160 h 3313881"/>
              <a:gd name="connsiteX5" fmla="*/ 3 w 1318929"/>
              <a:gd name="connsiteY5" fmla="*/ 876604 h 3313881"/>
              <a:gd name="connsiteX6" fmla="*/ 330257 w 1318929"/>
              <a:gd name="connsiteY6" fmla="*/ 1003532 h 3313881"/>
              <a:gd name="connsiteX7" fmla="*/ 329017 w 1318929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7623 w 1322416"/>
              <a:gd name="connsiteY4" fmla="*/ 162616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27435 w 1322416"/>
              <a:gd name="connsiteY4" fmla="*/ 1640955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6579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28676"/>
              <a:gd name="connsiteX1" fmla="*/ 1322416 w 1322416"/>
              <a:gd name="connsiteY1" fmla="*/ 0 h 3328676"/>
              <a:gd name="connsiteX2" fmla="*/ 1322416 w 1322416"/>
              <a:gd name="connsiteY2" fmla="*/ 3313881 h 3328676"/>
              <a:gd name="connsiteX3" fmla="*/ 334541 w 1322416"/>
              <a:gd name="connsiteY3" fmla="*/ 3328676 h 3328676"/>
              <a:gd name="connsiteX4" fmla="*/ 333548 w 1322416"/>
              <a:gd name="connsiteY4" fmla="*/ 1655750 h 3328676"/>
              <a:gd name="connsiteX5" fmla="*/ 2 w 1322416"/>
              <a:gd name="connsiteY5" fmla="*/ 890301 h 3328676"/>
              <a:gd name="connsiteX6" fmla="*/ 333744 w 1322416"/>
              <a:gd name="connsiteY6" fmla="*/ 1003532 h 3328676"/>
              <a:gd name="connsiteX7" fmla="*/ 336580 w 1322416"/>
              <a:gd name="connsiteY7" fmla="*/ 14795 h 3328676"/>
              <a:gd name="connsiteX0" fmla="*/ 224513 w 1210349"/>
              <a:gd name="connsiteY0" fmla="*/ 14795 h 3328676"/>
              <a:gd name="connsiteX1" fmla="*/ 1210349 w 1210349"/>
              <a:gd name="connsiteY1" fmla="*/ 0 h 3328676"/>
              <a:gd name="connsiteX2" fmla="*/ 1210349 w 1210349"/>
              <a:gd name="connsiteY2" fmla="*/ 3313881 h 3328676"/>
              <a:gd name="connsiteX3" fmla="*/ 222474 w 1210349"/>
              <a:gd name="connsiteY3" fmla="*/ 3328676 h 3328676"/>
              <a:gd name="connsiteX4" fmla="*/ 221481 w 1210349"/>
              <a:gd name="connsiteY4" fmla="*/ 1655750 h 3328676"/>
              <a:gd name="connsiteX5" fmla="*/ 4 w 1210349"/>
              <a:gd name="connsiteY5" fmla="*/ 2251358 h 3328676"/>
              <a:gd name="connsiteX6" fmla="*/ 221677 w 1210349"/>
              <a:gd name="connsiteY6" fmla="*/ 1003532 h 3328676"/>
              <a:gd name="connsiteX7" fmla="*/ 224513 w 1210349"/>
              <a:gd name="connsiteY7" fmla="*/ 14795 h 3328676"/>
              <a:gd name="connsiteX0" fmla="*/ 216362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6362 w 1202198"/>
              <a:gd name="connsiteY7" fmla="*/ 14795 h 3328676"/>
              <a:gd name="connsiteX0" fmla="*/ 214073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4073 w 1202198"/>
              <a:gd name="connsiteY7" fmla="*/ 14795 h 3328676"/>
              <a:gd name="connsiteX0" fmla="*/ 137480 w 1125605"/>
              <a:gd name="connsiteY0" fmla="*/ 14795 h 3328676"/>
              <a:gd name="connsiteX1" fmla="*/ 1125605 w 1125605"/>
              <a:gd name="connsiteY1" fmla="*/ 0 h 3328676"/>
              <a:gd name="connsiteX2" fmla="*/ 1125605 w 1125605"/>
              <a:gd name="connsiteY2" fmla="*/ 3313881 h 3328676"/>
              <a:gd name="connsiteX3" fmla="*/ 137730 w 1125605"/>
              <a:gd name="connsiteY3" fmla="*/ 3328676 h 3328676"/>
              <a:gd name="connsiteX4" fmla="*/ 136737 w 1125605"/>
              <a:gd name="connsiteY4" fmla="*/ 1655750 h 3328676"/>
              <a:gd name="connsiteX5" fmla="*/ 6 w 1125605"/>
              <a:gd name="connsiteY5" fmla="*/ 1699299 h 3328676"/>
              <a:gd name="connsiteX6" fmla="*/ 136933 w 1125605"/>
              <a:gd name="connsiteY6" fmla="*/ 1003532 h 3328676"/>
              <a:gd name="connsiteX7" fmla="*/ 137480 w 1125605"/>
              <a:gd name="connsiteY7" fmla="*/ 14795 h 3328676"/>
              <a:gd name="connsiteX0" fmla="*/ 808062 w 1796187"/>
              <a:gd name="connsiteY0" fmla="*/ 14795 h 3328676"/>
              <a:gd name="connsiteX1" fmla="*/ 1796187 w 1796187"/>
              <a:gd name="connsiteY1" fmla="*/ 0 h 3328676"/>
              <a:gd name="connsiteX2" fmla="*/ 1796187 w 1796187"/>
              <a:gd name="connsiteY2" fmla="*/ 3313881 h 3328676"/>
              <a:gd name="connsiteX3" fmla="*/ 808312 w 1796187"/>
              <a:gd name="connsiteY3" fmla="*/ 3328676 h 3328676"/>
              <a:gd name="connsiteX4" fmla="*/ 807319 w 1796187"/>
              <a:gd name="connsiteY4" fmla="*/ 1655750 h 3328676"/>
              <a:gd name="connsiteX5" fmla="*/ 0 w 1796187"/>
              <a:gd name="connsiteY5" fmla="*/ 1284210 h 3328676"/>
              <a:gd name="connsiteX6" fmla="*/ 807515 w 1796187"/>
              <a:gd name="connsiteY6" fmla="*/ 1003532 h 3328676"/>
              <a:gd name="connsiteX7" fmla="*/ 808062 w 1796187"/>
              <a:gd name="connsiteY7" fmla="*/ 14795 h 3328676"/>
              <a:gd name="connsiteX0" fmla="*/ 144646 w 1132771"/>
              <a:gd name="connsiteY0" fmla="*/ 14795 h 3328676"/>
              <a:gd name="connsiteX1" fmla="*/ 1132771 w 1132771"/>
              <a:gd name="connsiteY1" fmla="*/ 0 h 3328676"/>
              <a:gd name="connsiteX2" fmla="*/ 1132771 w 1132771"/>
              <a:gd name="connsiteY2" fmla="*/ 3313881 h 3328676"/>
              <a:gd name="connsiteX3" fmla="*/ 144896 w 1132771"/>
              <a:gd name="connsiteY3" fmla="*/ 3328676 h 3328676"/>
              <a:gd name="connsiteX4" fmla="*/ 143903 w 1132771"/>
              <a:gd name="connsiteY4" fmla="*/ 1655750 h 3328676"/>
              <a:gd name="connsiteX5" fmla="*/ 6 w 1132771"/>
              <a:gd name="connsiteY5" fmla="*/ 703714 h 3328676"/>
              <a:gd name="connsiteX6" fmla="*/ 144099 w 1132771"/>
              <a:gd name="connsiteY6" fmla="*/ 1003532 h 3328676"/>
              <a:gd name="connsiteX7" fmla="*/ 144646 w 1132771"/>
              <a:gd name="connsiteY7" fmla="*/ 14795 h 3328676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2771 w 1138180"/>
              <a:gd name="connsiteY2" fmla="*/ 3299086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8180 w 1138180"/>
              <a:gd name="connsiteY2" fmla="*/ 3311839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371710 w 1365244"/>
              <a:gd name="connsiteY0" fmla="*/ 0 h 3313881"/>
              <a:gd name="connsiteX1" fmla="*/ 1365244 w 1365244"/>
              <a:gd name="connsiteY1" fmla="*/ 2209 h 3313881"/>
              <a:gd name="connsiteX2" fmla="*/ 1365244 w 1365244"/>
              <a:gd name="connsiteY2" fmla="*/ 3311839 h 3313881"/>
              <a:gd name="connsiteX3" fmla="*/ 371960 w 1365244"/>
              <a:gd name="connsiteY3" fmla="*/ 3313881 h 3313881"/>
              <a:gd name="connsiteX4" fmla="*/ 370967 w 1365244"/>
              <a:gd name="connsiteY4" fmla="*/ 1640955 h 3313881"/>
              <a:gd name="connsiteX5" fmla="*/ 2 w 1365244"/>
              <a:gd name="connsiteY5" fmla="*/ 786697 h 3313881"/>
              <a:gd name="connsiteX6" fmla="*/ 371163 w 1365244"/>
              <a:gd name="connsiteY6" fmla="*/ 988737 h 3313881"/>
              <a:gd name="connsiteX7" fmla="*/ 371710 w 1365244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1 w 1637168"/>
              <a:gd name="connsiteY4" fmla="*/ 1640955 h 3313881"/>
              <a:gd name="connsiteX5" fmla="*/ 1 w 1637168"/>
              <a:gd name="connsiteY5" fmla="*/ 1988574 h 3313881"/>
              <a:gd name="connsiteX6" fmla="*/ 643087 w 1637168"/>
              <a:gd name="connsiteY6" fmla="*/ 988737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43087 w 1637168"/>
              <a:gd name="connsiteY6" fmla="*/ 988737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36766 w 1637168"/>
              <a:gd name="connsiteY6" fmla="*/ 2245471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36769 w 1637168"/>
              <a:gd name="connsiteY6" fmla="*/ 2150717 h 3313881"/>
              <a:gd name="connsiteX7" fmla="*/ 643634 w 1637168"/>
              <a:gd name="connsiteY7" fmla="*/ 0 h 3313881"/>
              <a:gd name="connsiteX0" fmla="*/ 491862 w 1485396"/>
              <a:gd name="connsiteY0" fmla="*/ 0 h 3313881"/>
              <a:gd name="connsiteX1" fmla="*/ 1485396 w 1485396"/>
              <a:gd name="connsiteY1" fmla="*/ 2209 h 3313881"/>
              <a:gd name="connsiteX2" fmla="*/ 1485396 w 1485396"/>
              <a:gd name="connsiteY2" fmla="*/ 3311839 h 3313881"/>
              <a:gd name="connsiteX3" fmla="*/ 492112 w 1485396"/>
              <a:gd name="connsiteY3" fmla="*/ 3313881 h 3313881"/>
              <a:gd name="connsiteX4" fmla="*/ 491122 w 1485396"/>
              <a:gd name="connsiteY4" fmla="*/ 2471297 h 3313881"/>
              <a:gd name="connsiteX5" fmla="*/ 2 w 1485396"/>
              <a:gd name="connsiteY5" fmla="*/ 2048418 h 3313881"/>
              <a:gd name="connsiteX6" fmla="*/ 484997 w 1485396"/>
              <a:gd name="connsiteY6" fmla="*/ 2150717 h 3313881"/>
              <a:gd name="connsiteX7" fmla="*/ 491862 w 1485396"/>
              <a:gd name="connsiteY7" fmla="*/ 0 h 3313881"/>
              <a:gd name="connsiteX0" fmla="*/ 536127 w 1529661"/>
              <a:gd name="connsiteY0" fmla="*/ 0 h 3313881"/>
              <a:gd name="connsiteX1" fmla="*/ 1529661 w 1529661"/>
              <a:gd name="connsiteY1" fmla="*/ 2209 h 3313881"/>
              <a:gd name="connsiteX2" fmla="*/ 1529661 w 1529661"/>
              <a:gd name="connsiteY2" fmla="*/ 3311839 h 3313881"/>
              <a:gd name="connsiteX3" fmla="*/ 536377 w 1529661"/>
              <a:gd name="connsiteY3" fmla="*/ 3313881 h 3313881"/>
              <a:gd name="connsiteX4" fmla="*/ 535387 w 1529661"/>
              <a:gd name="connsiteY4" fmla="*/ 2471297 h 3313881"/>
              <a:gd name="connsiteX5" fmla="*/ 1 w 1529661"/>
              <a:gd name="connsiteY5" fmla="*/ 2065872 h 3313881"/>
              <a:gd name="connsiteX6" fmla="*/ 529262 w 1529661"/>
              <a:gd name="connsiteY6" fmla="*/ 2150717 h 3313881"/>
              <a:gd name="connsiteX7" fmla="*/ 536127 w 1529661"/>
              <a:gd name="connsiteY7" fmla="*/ 0 h 3313881"/>
              <a:gd name="connsiteX0" fmla="*/ 458992 w 1452526"/>
              <a:gd name="connsiteY0" fmla="*/ 0 h 3313881"/>
              <a:gd name="connsiteX1" fmla="*/ 1452526 w 1452526"/>
              <a:gd name="connsiteY1" fmla="*/ 2209 h 3313881"/>
              <a:gd name="connsiteX2" fmla="*/ 1452526 w 1452526"/>
              <a:gd name="connsiteY2" fmla="*/ 3311839 h 3313881"/>
              <a:gd name="connsiteX3" fmla="*/ 459242 w 1452526"/>
              <a:gd name="connsiteY3" fmla="*/ 3313881 h 3313881"/>
              <a:gd name="connsiteX4" fmla="*/ 458252 w 1452526"/>
              <a:gd name="connsiteY4" fmla="*/ 2471297 h 3313881"/>
              <a:gd name="connsiteX5" fmla="*/ 2 w 1452526"/>
              <a:gd name="connsiteY5" fmla="*/ 2185292 h 3313881"/>
              <a:gd name="connsiteX6" fmla="*/ 452127 w 1452526"/>
              <a:gd name="connsiteY6" fmla="*/ 2150717 h 3313881"/>
              <a:gd name="connsiteX7" fmla="*/ 458992 w 1452526"/>
              <a:gd name="connsiteY7" fmla="*/ 0 h 33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2526" h="3313881">
                <a:moveTo>
                  <a:pt x="458992" y="0"/>
                </a:moveTo>
                <a:lnTo>
                  <a:pt x="1452526" y="2209"/>
                </a:lnTo>
                <a:lnTo>
                  <a:pt x="1452526" y="3311839"/>
                </a:lnTo>
                <a:lnTo>
                  <a:pt x="459242" y="3313881"/>
                </a:lnTo>
                <a:cubicBezTo>
                  <a:pt x="457596" y="2922222"/>
                  <a:pt x="459898" y="2862956"/>
                  <a:pt x="458252" y="2471297"/>
                </a:cubicBezTo>
                <a:cubicBezTo>
                  <a:pt x="457429" y="2466997"/>
                  <a:pt x="-1028" y="2189411"/>
                  <a:pt x="2" y="2185292"/>
                </a:cubicBezTo>
                <a:cubicBezTo>
                  <a:pt x="7210" y="2187351"/>
                  <a:pt x="451304" y="2155034"/>
                  <a:pt x="452127" y="2150717"/>
                </a:cubicBezTo>
                <a:cubicBezTo>
                  <a:pt x="451714" y="1816206"/>
                  <a:pt x="459405" y="334511"/>
                  <a:pt x="458992" y="0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Sprechblase: rechteckig mit abgerundeten Ecken 12">
            <a:extLst>
              <a:ext uri="{FF2B5EF4-FFF2-40B4-BE49-F238E27FC236}">
                <a16:creationId xmlns:a16="http://schemas.microsoft.com/office/drawing/2014/main" id="{A680CBBC-0624-824F-8F21-867BB9B8BFF6}"/>
              </a:ext>
            </a:extLst>
          </p:cNvPr>
          <p:cNvSpPr/>
          <p:nvPr/>
        </p:nvSpPr>
        <p:spPr>
          <a:xfrm rot="5400000">
            <a:off x="5404208" y="1127538"/>
            <a:ext cx="1770934" cy="4578350"/>
          </a:xfrm>
          <a:custGeom>
            <a:avLst/>
            <a:gdLst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0 w 989912"/>
              <a:gd name="connsiteY4" fmla="*/ 0 h 3313881"/>
              <a:gd name="connsiteX0" fmla="*/ 0 w 989912"/>
              <a:gd name="connsiteY0" fmla="*/ 0 h 3313881"/>
              <a:gd name="connsiteX1" fmla="*/ 989912 w 989912"/>
              <a:gd name="connsiteY1" fmla="*/ 0 h 3313881"/>
              <a:gd name="connsiteX2" fmla="*/ 989912 w 989912"/>
              <a:gd name="connsiteY2" fmla="*/ 3313881 h 3313881"/>
              <a:gd name="connsiteX3" fmla="*/ 0 w 989912"/>
              <a:gd name="connsiteY3" fmla="*/ 3313881 h 3313881"/>
              <a:gd name="connsiteX4" fmla="*/ 1239 w 989912"/>
              <a:gd name="connsiteY4" fmla="*/ 668449 h 3313881"/>
              <a:gd name="connsiteX5" fmla="*/ 0 w 989912"/>
              <a:gd name="connsiteY5" fmla="*/ 0 h 3313881"/>
              <a:gd name="connsiteX0" fmla="*/ 4939 w 994851"/>
              <a:gd name="connsiteY0" fmla="*/ 0 h 3313881"/>
              <a:gd name="connsiteX1" fmla="*/ 994851 w 994851"/>
              <a:gd name="connsiteY1" fmla="*/ 0 h 3313881"/>
              <a:gd name="connsiteX2" fmla="*/ 994851 w 994851"/>
              <a:gd name="connsiteY2" fmla="*/ 3313881 h 3313881"/>
              <a:gd name="connsiteX3" fmla="*/ 4939 w 994851"/>
              <a:gd name="connsiteY3" fmla="*/ 3313881 h 3313881"/>
              <a:gd name="connsiteX4" fmla="*/ 0 w 994851"/>
              <a:gd name="connsiteY4" fmla="*/ 2138903 h 3313881"/>
              <a:gd name="connsiteX5" fmla="*/ 6178 w 994851"/>
              <a:gd name="connsiteY5" fmla="*/ 668449 h 3313881"/>
              <a:gd name="connsiteX6" fmla="*/ 4939 w 994851"/>
              <a:gd name="connsiteY6" fmla="*/ 0 h 3313881"/>
              <a:gd name="connsiteX0" fmla="*/ 5635 w 995547"/>
              <a:gd name="connsiteY0" fmla="*/ 0 h 3313881"/>
              <a:gd name="connsiteX1" fmla="*/ 995547 w 995547"/>
              <a:gd name="connsiteY1" fmla="*/ 0 h 3313881"/>
              <a:gd name="connsiteX2" fmla="*/ 995547 w 995547"/>
              <a:gd name="connsiteY2" fmla="*/ 3313881 h 3313881"/>
              <a:gd name="connsiteX3" fmla="*/ 5635 w 995547"/>
              <a:gd name="connsiteY3" fmla="*/ 3313881 h 3313881"/>
              <a:gd name="connsiteX4" fmla="*/ 696 w 995547"/>
              <a:gd name="connsiteY4" fmla="*/ 2138903 h 3313881"/>
              <a:gd name="connsiteX5" fmla="*/ 697 w 995547"/>
              <a:gd name="connsiteY5" fmla="*/ 952654 h 3313881"/>
              <a:gd name="connsiteX6" fmla="*/ 6874 w 995547"/>
              <a:gd name="connsiteY6" fmla="*/ 668449 h 3313881"/>
              <a:gd name="connsiteX7" fmla="*/ 5635 w 995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3977635 w 4967547"/>
              <a:gd name="connsiteY0" fmla="*/ 0 h 3313881"/>
              <a:gd name="connsiteX1" fmla="*/ 4967547 w 4967547"/>
              <a:gd name="connsiteY1" fmla="*/ 0 h 3313881"/>
              <a:gd name="connsiteX2" fmla="*/ 4967547 w 4967547"/>
              <a:gd name="connsiteY2" fmla="*/ 3313881 h 3313881"/>
              <a:gd name="connsiteX3" fmla="*/ 3977635 w 4967547"/>
              <a:gd name="connsiteY3" fmla="*/ 3313881 h 3313881"/>
              <a:gd name="connsiteX4" fmla="*/ 3972696 w 4967547"/>
              <a:gd name="connsiteY4" fmla="*/ 2138903 h 3313881"/>
              <a:gd name="connsiteX5" fmla="*/ 0 w 4967547"/>
              <a:gd name="connsiteY5" fmla="*/ 847622 h 3313881"/>
              <a:gd name="connsiteX6" fmla="*/ 3978874 w 4967547"/>
              <a:gd name="connsiteY6" fmla="*/ 668449 h 3313881"/>
              <a:gd name="connsiteX7" fmla="*/ 3977635 w 4967547"/>
              <a:gd name="connsiteY7" fmla="*/ 0 h 3313881"/>
              <a:gd name="connsiteX0" fmla="*/ 2282663 w 3272575"/>
              <a:gd name="connsiteY0" fmla="*/ 0 h 3313881"/>
              <a:gd name="connsiteX1" fmla="*/ 3272575 w 3272575"/>
              <a:gd name="connsiteY1" fmla="*/ 0 h 3313881"/>
              <a:gd name="connsiteX2" fmla="*/ 3272575 w 3272575"/>
              <a:gd name="connsiteY2" fmla="*/ 3313881 h 3313881"/>
              <a:gd name="connsiteX3" fmla="*/ 2282663 w 3272575"/>
              <a:gd name="connsiteY3" fmla="*/ 3313881 h 3313881"/>
              <a:gd name="connsiteX4" fmla="*/ 2277724 w 3272575"/>
              <a:gd name="connsiteY4" fmla="*/ 2138903 h 3313881"/>
              <a:gd name="connsiteX5" fmla="*/ 1 w 3272575"/>
              <a:gd name="connsiteY5" fmla="*/ 939440 h 3313881"/>
              <a:gd name="connsiteX6" fmla="*/ 2283902 w 3272575"/>
              <a:gd name="connsiteY6" fmla="*/ 668449 h 3313881"/>
              <a:gd name="connsiteX7" fmla="*/ 2282663 w 3272575"/>
              <a:gd name="connsiteY7" fmla="*/ 0 h 3313881"/>
              <a:gd name="connsiteX0" fmla="*/ 2234937 w 3224849"/>
              <a:gd name="connsiteY0" fmla="*/ 0 h 3313881"/>
              <a:gd name="connsiteX1" fmla="*/ 3224849 w 3224849"/>
              <a:gd name="connsiteY1" fmla="*/ 0 h 3313881"/>
              <a:gd name="connsiteX2" fmla="*/ 3224849 w 3224849"/>
              <a:gd name="connsiteY2" fmla="*/ 3313881 h 3313881"/>
              <a:gd name="connsiteX3" fmla="*/ 2234937 w 3224849"/>
              <a:gd name="connsiteY3" fmla="*/ 3313881 h 3313881"/>
              <a:gd name="connsiteX4" fmla="*/ 2229998 w 3224849"/>
              <a:gd name="connsiteY4" fmla="*/ 2138903 h 3313881"/>
              <a:gd name="connsiteX5" fmla="*/ 1 w 3224849"/>
              <a:gd name="connsiteY5" fmla="*/ 946343 h 3313881"/>
              <a:gd name="connsiteX6" fmla="*/ 2236176 w 3224849"/>
              <a:gd name="connsiteY6" fmla="*/ 668449 h 3313881"/>
              <a:gd name="connsiteX7" fmla="*/ 2234937 w 322484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9528 w 1584379"/>
              <a:gd name="connsiteY4" fmla="*/ 2138903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82518 w 1584379"/>
              <a:gd name="connsiteY4" fmla="*/ 1610931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594467 w 1584379"/>
              <a:gd name="connsiteY0" fmla="*/ 0 h 3313881"/>
              <a:gd name="connsiteX1" fmla="*/ 1584379 w 1584379"/>
              <a:gd name="connsiteY1" fmla="*/ 0 h 3313881"/>
              <a:gd name="connsiteX2" fmla="*/ 1584379 w 1584379"/>
              <a:gd name="connsiteY2" fmla="*/ 3313881 h 3313881"/>
              <a:gd name="connsiteX3" fmla="*/ 594467 w 1584379"/>
              <a:gd name="connsiteY3" fmla="*/ 3313881 h 3313881"/>
              <a:gd name="connsiteX4" fmla="*/ 595388 w 1584379"/>
              <a:gd name="connsiteY4" fmla="*/ 1374848 h 3313881"/>
              <a:gd name="connsiteX5" fmla="*/ 1 w 1584379"/>
              <a:gd name="connsiteY5" fmla="*/ 1129103 h 3313881"/>
              <a:gd name="connsiteX6" fmla="*/ 595706 w 1584379"/>
              <a:gd name="connsiteY6" fmla="*/ 668449 h 3313881"/>
              <a:gd name="connsiteX7" fmla="*/ 594467 w 1584379"/>
              <a:gd name="connsiteY7" fmla="*/ 0 h 3313881"/>
              <a:gd name="connsiteX0" fmla="*/ 440039 w 1429951"/>
              <a:gd name="connsiteY0" fmla="*/ 0 h 3313881"/>
              <a:gd name="connsiteX1" fmla="*/ 1429951 w 1429951"/>
              <a:gd name="connsiteY1" fmla="*/ 0 h 3313881"/>
              <a:gd name="connsiteX2" fmla="*/ 1429951 w 1429951"/>
              <a:gd name="connsiteY2" fmla="*/ 3313881 h 3313881"/>
              <a:gd name="connsiteX3" fmla="*/ 440039 w 1429951"/>
              <a:gd name="connsiteY3" fmla="*/ 3313881 h 3313881"/>
              <a:gd name="connsiteX4" fmla="*/ 440960 w 1429951"/>
              <a:gd name="connsiteY4" fmla="*/ 1374848 h 3313881"/>
              <a:gd name="connsiteX5" fmla="*/ 2 w 1429951"/>
              <a:gd name="connsiteY5" fmla="*/ 626474 h 3313881"/>
              <a:gd name="connsiteX6" fmla="*/ 441278 w 1429951"/>
              <a:gd name="connsiteY6" fmla="*/ 668449 h 3313881"/>
              <a:gd name="connsiteX7" fmla="*/ 440039 w 1429951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2573 w 1421564"/>
              <a:gd name="connsiteY4" fmla="*/ 1374848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1 w 1421564"/>
              <a:gd name="connsiteY6" fmla="*/ 668449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28381 w 1421564"/>
              <a:gd name="connsiteY4" fmla="*/ 1649007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40963 w 1421564"/>
              <a:gd name="connsiteY4" fmla="*/ 1618545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31652 w 1421564"/>
              <a:gd name="connsiteY0" fmla="*/ 0 h 3313881"/>
              <a:gd name="connsiteX1" fmla="*/ 1421564 w 1421564"/>
              <a:gd name="connsiteY1" fmla="*/ 0 h 3313881"/>
              <a:gd name="connsiteX2" fmla="*/ 1421564 w 1421564"/>
              <a:gd name="connsiteY2" fmla="*/ 3313881 h 3313881"/>
              <a:gd name="connsiteX3" fmla="*/ 431652 w 1421564"/>
              <a:gd name="connsiteY3" fmla="*/ 3313881 h 3313881"/>
              <a:gd name="connsiteX4" fmla="*/ 436771 w 1421564"/>
              <a:gd name="connsiteY4" fmla="*/ 1626160 h 3313881"/>
              <a:gd name="connsiteX5" fmla="*/ 2 w 1421564"/>
              <a:gd name="connsiteY5" fmla="*/ 885403 h 3313881"/>
              <a:gd name="connsiteX6" fmla="*/ 432892 w 1421564"/>
              <a:gd name="connsiteY6" fmla="*/ 1003532 h 3313881"/>
              <a:gd name="connsiteX7" fmla="*/ 431652 w 1421564"/>
              <a:gd name="connsiteY7" fmla="*/ 0 h 3313881"/>
              <a:gd name="connsiteX0" fmla="*/ 442053 w 1431965"/>
              <a:gd name="connsiteY0" fmla="*/ 0 h 3313881"/>
              <a:gd name="connsiteX1" fmla="*/ 1431965 w 1431965"/>
              <a:gd name="connsiteY1" fmla="*/ 0 h 3313881"/>
              <a:gd name="connsiteX2" fmla="*/ 1431965 w 1431965"/>
              <a:gd name="connsiteY2" fmla="*/ 3313881 h 3313881"/>
              <a:gd name="connsiteX3" fmla="*/ 442053 w 1431965"/>
              <a:gd name="connsiteY3" fmla="*/ 3313881 h 3313881"/>
              <a:gd name="connsiteX4" fmla="*/ 447172 w 1431965"/>
              <a:gd name="connsiteY4" fmla="*/ 1626160 h 3313881"/>
              <a:gd name="connsiteX5" fmla="*/ 1 w 1431965"/>
              <a:gd name="connsiteY5" fmla="*/ 462022 h 3313881"/>
              <a:gd name="connsiteX6" fmla="*/ 443293 w 1431965"/>
              <a:gd name="connsiteY6" fmla="*/ 1003532 h 3313881"/>
              <a:gd name="connsiteX7" fmla="*/ 442053 w 1431965"/>
              <a:gd name="connsiteY7" fmla="*/ 0 h 3313881"/>
              <a:gd name="connsiteX0" fmla="*/ 199323 w 1189235"/>
              <a:gd name="connsiteY0" fmla="*/ 0 h 3313881"/>
              <a:gd name="connsiteX1" fmla="*/ 1189235 w 1189235"/>
              <a:gd name="connsiteY1" fmla="*/ 0 h 3313881"/>
              <a:gd name="connsiteX2" fmla="*/ 1189235 w 1189235"/>
              <a:gd name="connsiteY2" fmla="*/ 3313881 h 3313881"/>
              <a:gd name="connsiteX3" fmla="*/ 199323 w 1189235"/>
              <a:gd name="connsiteY3" fmla="*/ 3313881 h 3313881"/>
              <a:gd name="connsiteX4" fmla="*/ 204442 w 1189235"/>
              <a:gd name="connsiteY4" fmla="*/ 1626160 h 3313881"/>
              <a:gd name="connsiteX5" fmla="*/ 4 w 1189235"/>
              <a:gd name="connsiteY5" fmla="*/ 720417 h 3313881"/>
              <a:gd name="connsiteX6" fmla="*/ 200563 w 1189235"/>
              <a:gd name="connsiteY6" fmla="*/ 1003532 h 3313881"/>
              <a:gd name="connsiteX7" fmla="*/ 199323 w 1189235"/>
              <a:gd name="connsiteY7" fmla="*/ 0 h 3313881"/>
              <a:gd name="connsiteX0" fmla="*/ 490291 w 1480203"/>
              <a:gd name="connsiteY0" fmla="*/ 0 h 3313881"/>
              <a:gd name="connsiteX1" fmla="*/ 1480203 w 1480203"/>
              <a:gd name="connsiteY1" fmla="*/ 0 h 3313881"/>
              <a:gd name="connsiteX2" fmla="*/ 1480203 w 1480203"/>
              <a:gd name="connsiteY2" fmla="*/ 3313881 h 3313881"/>
              <a:gd name="connsiteX3" fmla="*/ 490291 w 1480203"/>
              <a:gd name="connsiteY3" fmla="*/ 3313881 h 3313881"/>
              <a:gd name="connsiteX4" fmla="*/ 495410 w 1480203"/>
              <a:gd name="connsiteY4" fmla="*/ 1626160 h 3313881"/>
              <a:gd name="connsiteX5" fmla="*/ 1 w 1480203"/>
              <a:gd name="connsiteY5" fmla="*/ 653918 h 3313881"/>
              <a:gd name="connsiteX6" fmla="*/ 491531 w 1480203"/>
              <a:gd name="connsiteY6" fmla="*/ 1003532 h 3313881"/>
              <a:gd name="connsiteX7" fmla="*/ 490291 w 1480203"/>
              <a:gd name="connsiteY7" fmla="*/ 0 h 3313881"/>
              <a:gd name="connsiteX0" fmla="*/ 426715 w 1416627"/>
              <a:gd name="connsiteY0" fmla="*/ 0 h 3313881"/>
              <a:gd name="connsiteX1" fmla="*/ 1416627 w 1416627"/>
              <a:gd name="connsiteY1" fmla="*/ 0 h 3313881"/>
              <a:gd name="connsiteX2" fmla="*/ 1416627 w 1416627"/>
              <a:gd name="connsiteY2" fmla="*/ 3313881 h 3313881"/>
              <a:gd name="connsiteX3" fmla="*/ 426715 w 1416627"/>
              <a:gd name="connsiteY3" fmla="*/ 3313881 h 3313881"/>
              <a:gd name="connsiteX4" fmla="*/ 431834 w 1416627"/>
              <a:gd name="connsiteY4" fmla="*/ 1626160 h 3313881"/>
              <a:gd name="connsiteX5" fmla="*/ 2 w 1416627"/>
              <a:gd name="connsiteY5" fmla="*/ 732820 h 3313881"/>
              <a:gd name="connsiteX6" fmla="*/ 427955 w 1416627"/>
              <a:gd name="connsiteY6" fmla="*/ 1003532 h 3313881"/>
              <a:gd name="connsiteX7" fmla="*/ 426715 w 1416627"/>
              <a:gd name="connsiteY7" fmla="*/ 0 h 3313881"/>
              <a:gd name="connsiteX0" fmla="*/ 329017 w 1318929"/>
              <a:gd name="connsiteY0" fmla="*/ 0 h 3313881"/>
              <a:gd name="connsiteX1" fmla="*/ 1318929 w 1318929"/>
              <a:gd name="connsiteY1" fmla="*/ 0 h 3313881"/>
              <a:gd name="connsiteX2" fmla="*/ 1318929 w 1318929"/>
              <a:gd name="connsiteY2" fmla="*/ 3313881 h 3313881"/>
              <a:gd name="connsiteX3" fmla="*/ 329017 w 1318929"/>
              <a:gd name="connsiteY3" fmla="*/ 3313881 h 3313881"/>
              <a:gd name="connsiteX4" fmla="*/ 334136 w 1318929"/>
              <a:gd name="connsiteY4" fmla="*/ 1626160 h 3313881"/>
              <a:gd name="connsiteX5" fmla="*/ 3 w 1318929"/>
              <a:gd name="connsiteY5" fmla="*/ 876604 h 3313881"/>
              <a:gd name="connsiteX6" fmla="*/ 330257 w 1318929"/>
              <a:gd name="connsiteY6" fmla="*/ 1003532 h 3313881"/>
              <a:gd name="connsiteX7" fmla="*/ 329017 w 1318929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7623 w 1322416"/>
              <a:gd name="connsiteY4" fmla="*/ 162616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27435 w 1322416"/>
              <a:gd name="connsiteY4" fmla="*/ 1640955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2504 w 1322416"/>
              <a:gd name="connsiteY0" fmla="*/ 0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2504 w 1322416"/>
              <a:gd name="connsiteY7" fmla="*/ 0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2504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13881"/>
              <a:gd name="connsiteX1" fmla="*/ 1322416 w 1322416"/>
              <a:gd name="connsiteY1" fmla="*/ 0 h 3313881"/>
              <a:gd name="connsiteX2" fmla="*/ 1322416 w 1322416"/>
              <a:gd name="connsiteY2" fmla="*/ 3313881 h 3313881"/>
              <a:gd name="connsiteX3" fmla="*/ 336579 w 1322416"/>
              <a:gd name="connsiteY3" fmla="*/ 3313881 h 3313881"/>
              <a:gd name="connsiteX4" fmla="*/ 333548 w 1322416"/>
              <a:gd name="connsiteY4" fmla="*/ 1655750 h 3313881"/>
              <a:gd name="connsiteX5" fmla="*/ 2 w 1322416"/>
              <a:gd name="connsiteY5" fmla="*/ 890301 h 3313881"/>
              <a:gd name="connsiteX6" fmla="*/ 333744 w 1322416"/>
              <a:gd name="connsiteY6" fmla="*/ 1003532 h 3313881"/>
              <a:gd name="connsiteX7" fmla="*/ 336580 w 1322416"/>
              <a:gd name="connsiteY7" fmla="*/ 14795 h 3313881"/>
              <a:gd name="connsiteX0" fmla="*/ 336580 w 1322416"/>
              <a:gd name="connsiteY0" fmla="*/ 14795 h 3328676"/>
              <a:gd name="connsiteX1" fmla="*/ 1322416 w 1322416"/>
              <a:gd name="connsiteY1" fmla="*/ 0 h 3328676"/>
              <a:gd name="connsiteX2" fmla="*/ 1322416 w 1322416"/>
              <a:gd name="connsiteY2" fmla="*/ 3313881 h 3328676"/>
              <a:gd name="connsiteX3" fmla="*/ 334541 w 1322416"/>
              <a:gd name="connsiteY3" fmla="*/ 3328676 h 3328676"/>
              <a:gd name="connsiteX4" fmla="*/ 333548 w 1322416"/>
              <a:gd name="connsiteY4" fmla="*/ 1655750 h 3328676"/>
              <a:gd name="connsiteX5" fmla="*/ 2 w 1322416"/>
              <a:gd name="connsiteY5" fmla="*/ 890301 h 3328676"/>
              <a:gd name="connsiteX6" fmla="*/ 333744 w 1322416"/>
              <a:gd name="connsiteY6" fmla="*/ 1003532 h 3328676"/>
              <a:gd name="connsiteX7" fmla="*/ 336580 w 1322416"/>
              <a:gd name="connsiteY7" fmla="*/ 14795 h 3328676"/>
              <a:gd name="connsiteX0" fmla="*/ 224513 w 1210349"/>
              <a:gd name="connsiteY0" fmla="*/ 14795 h 3328676"/>
              <a:gd name="connsiteX1" fmla="*/ 1210349 w 1210349"/>
              <a:gd name="connsiteY1" fmla="*/ 0 h 3328676"/>
              <a:gd name="connsiteX2" fmla="*/ 1210349 w 1210349"/>
              <a:gd name="connsiteY2" fmla="*/ 3313881 h 3328676"/>
              <a:gd name="connsiteX3" fmla="*/ 222474 w 1210349"/>
              <a:gd name="connsiteY3" fmla="*/ 3328676 h 3328676"/>
              <a:gd name="connsiteX4" fmla="*/ 221481 w 1210349"/>
              <a:gd name="connsiteY4" fmla="*/ 1655750 h 3328676"/>
              <a:gd name="connsiteX5" fmla="*/ 4 w 1210349"/>
              <a:gd name="connsiteY5" fmla="*/ 2251358 h 3328676"/>
              <a:gd name="connsiteX6" fmla="*/ 221677 w 1210349"/>
              <a:gd name="connsiteY6" fmla="*/ 1003532 h 3328676"/>
              <a:gd name="connsiteX7" fmla="*/ 224513 w 1210349"/>
              <a:gd name="connsiteY7" fmla="*/ 14795 h 3328676"/>
              <a:gd name="connsiteX0" fmla="*/ 216362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6362 w 1202198"/>
              <a:gd name="connsiteY7" fmla="*/ 14795 h 3328676"/>
              <a:gd name="connsiteX0" fmla="*/ 214073 w 1202198"/>
              <a:gd name="connsiteY0" fmla="*/ 14795 h 3328676"/>
              <a:gd name="connsiteX1" fmla="*/ 1202198 w 1202198"/>
              <a:gd name="connsiteY1" fmla="*/ 0 h 3328676"/>
              <a:gd name="connsiteX2" fmla="*/ 1202198 w 1202198"/>
              <a:gd name="connsiteY2" fmla="*/ 3313881 h 3328676"/>
              <a:gd name="connsiteX3" fmla="*/ 214323 w 1202198"/>
              <a:gd name="connsiteY3" fmla="*/ 3328676 h 3328676"/>
              <a:gd name="connsiteX4" fmla="*/ 213330 w 1202198"/>
              <a:gd name="connsiteY4" fmla="*/ 1655750 h 3328676"/>
              <a:gd name="connsiteX5" fmla="*/ 4 w 1202198"/>
              <a:gd name="connsiteY5" fmla="*/ 1689183 h 3328676"/>
              <a:gd name="connsiteX6" fmla="*/ 213526 w 1202198"/>
              <a:gd name="connsiteY6" fmla="*/ 1003532 h 3328676"/>
              <a:gd name="connsiteX7" fmla="*/ 214073 w 1202198"/>
              <a:gd name="connsiteY7" fmla="*/ 14795 h 3328676"/>
              <a:gd name="connsiteX0" fmla="*/ 137480 w 1125605"/>
              <a:gd name="connsiteY0" fmla="*/ 14795 h 3328676"/>
              <a:gd name="connsiteX1" fmla="*/ 1125605 w 1125605"/>
              <a:gd name="connsiteY1" fmla="*/ 0 h 3328676"/>
              <a:gd name="connsiteX2" fmla="*/ 1125605 w 1125605"/>
              <a:gd name="connsiteY2" fmla="*/ 3313881 h 3328676"/>
              <a:gd name="connsiteX3" fmla="*/ 137730 w 1125605"/>
              <a:gd name="connsiteY3" fmla="*/ 3328676 h 3328676"/>
              <a:gd name="connsiteX4" fmla="*/ 136737 w 1125605"/>
              <a:gd name="connsiteY4" fmla="*/ 1655750 h 3328676"/>
              <a:gd name="connsiteX5" fmla="*/ 6 w 1125605"/>
              <a:gd name="connsiteY5" fmla="*/ 1699299 h 3328676"/>
              <a:gd name="connsiteX6" fmla="*/ 136933 w 1125605"/>
              <a:gd name="connsiteY6" fmla="*/ 1003532 h 3328676"/>
              <a:gd name="connsiteX7" fmla="*/ 137480 w 1125605"/>
              <a:gd name="connsiteY7" fmla="*/ 14795 h 3328676"/>
              <a:gd name="connsiteX0" fmla="*/ 808062 w 1796187"/>
              <a:gd name="connsiteY0" fmla="*/ 14795 h 3328676"/>
              <a:gd name="connsiteX1" fmla="*/ 1796187 w 1796187"/>
              <a:gd name="connsiteY1" fmla="*/ 0 h 3328676"/>
              <a:gd name="connsiteX2" fmla="*/ 1796187 w 1796187"/>
              <a:gd name="connsiteY2" fmla="*/ 3313881 h 3328676"/>
              <a:gd name="connsiteX3" fmla="*/ 808312 w 1796187"/>
              <a:gd name="connsiteY3" fmla="*/ 3328676 h 3328676"/>
              <a:gd name="connsiteX4" fmla="*/ 807319 w 1796187"/>
              <a:gd name="connsiteY4" fmla="*/ 1655750 h 3328676"/>
              <a:gd name="connsiteX5" fmla="*/ 0 w 1796187"/>
              <a:gd name="connsiteY5" fmla="*/ 1284210 h 3328676"/>
              <a:gd name="connsiteX6" fmla="*/ 807515 w 1796187"/>
              <a:gd name="connsiteY6" fmla="*/ 1003532 h 3328676"/>
              <a:gd name="connsiteX7" fmla="*/ 808062 w 1796187"/>
              <a:gd name="connsiteY7" fmla="*/ 14795 h 3328676"/>
              <a:gd name="connsiteX0" fmla="*/ 144646 w 1132771"/>
              <a:gd name="connsiteY0" fmla="*/ 14795 h 3328676"/>
              <a:gd name="connsiteX1" fmla="*/ 1132771 w 1132771"/>
              <a:gd name="connsiteY1" fmla="*/ 0 h 3328676"/>
              <a:gd name="connsiteX2" fmla="*/ 1132771 w 1132771"/>
              <a:gd name="connsiteY2" fmla="*/ 3313881 h 3328676"/>
              <a:gd name="connsiteX3" fmla="*/ 144896 w 1132771"/>
              <a:gd name="connsiteY3" fmla="*/ 3328676 h 3328676"/>
              <a:gd name="connsiteX4" fmla="*/ 143903 w 1132771"/>
              <a:gd name="connsiteY4" fmla="*/ 1655750 h 3328676"/>
              <a:gd name="connsiteX5" fmla="*/ 6 w 1132771"/>
              <a:gd name="connsiteY5" fmla="*/ 703714 h 3328676"/>
              <a:gd name="connsiteX6" fmla="*/ 144099 w 1132771"/>
              <a:gd name="connsiteY6" fmla="*/ 1003532 h 3328676"/>
              <a:gd name="connsiteX7" fmla="*/ 144646 w 1132771"/>
              <a:gd name="connsiteY7" fmla="*/ 14795 h 3328676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2771 w 1138180"/>
              <a:gd name="connsiteY2" fmla="*/ 3299086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144646 w 1138180"/>
              <a:gd name="connsiteY0" fmla="*/ 0 h 3313881"/>
              <a:gd name="connsiteX1" fmla="*/ 1138180 w 1138180"/>
              <a:gd name="connsiteY1" fmla="*/ 2209 h 3313881"/>
              <a:gd name="connsiteX2" fmla="*/ 1138180 w 1138180"/>
              <a:gd name="connsiteY2" fmla="*/ 3311839 h 3313881"/>
              <a:gd name="connsiteX3" fmla="*/ 144896 w 1138180"/>
              <a:gd name="connsiteY3" fmla="*/ 3313881 h 3313881"/>
              <a:gd name="connsiteX4" fmla="*/ 143903 w 1138180"/>
              <a:gd name="connsiteY4" fmla="*/ 1640955 h 3313881"/>
              <a:gd name="connsiteX5" fmla="*/ 6 w 1138180"/>
              <a:gd name="connsiteY5" fmla="*/ 688919 h 3313881"/>
              <a:gd name="connsiteX6" fmla="*/ 144099 w 1138180"/>
              <a:gd name="connsiteY6" fmla="*/ 988737 h 3313881"/>
              <a:gd name="connsiteX7" fmla="*/ 144646 w 1138180"/>
              <a:gd name="connsiteY7" fmla="*/ 0 h 3313881"/>
              <a:gd name="connsiteX0" fmla="*/ 371710 w 1365244"/>
              <a:gd name="connsiteY0" fmla="*/ 0 h 3313881"/>
              <a:gd name="connsiteX1" fmla="*/ 1365244 w 1365244"/>
              <a:gd name="connsiteY1" fmla="*/ 2209 h 3313881"/>
              <a:gd name="connsiteX2" fmla="*/ 1365244 w 1365244"/>
              <a:gd name="connsiteY2" fmla="*/ 3311839 h 3313881"/>
              <a:gd name="connsiteX3" fmla="*/ 371960 w 1365244"/>
              <a:gd name="connsiteY3" fmla="*/ 3313881 h 3313881"/>
              <a:gd name="connsiteX4" fmla="*/ 370967 w 1365244"/>
              <a:gd name="connsiteY4" fmla="*/ 1640955 h 3313881"/>
              <a:gd name="connsiteX5" fmla="*/ 2 w 1365244"/>
              <a:gd name="connsiteY5" fmla="*/ 786697 h 3313881"/>
              <a:gd name="connsiteX6" fmla="*/ 371163 w 1365244"/>
              <a:gd name="connsiteY6" fmla="*/ 988737 h 3313881"/>
              <a:gd name="connsiteX7" fmla="*/ 371710 w 1365244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1 w 1637168"/>
              <a:gd name="connsiteY4" fmla="*/ 1640955 h 3313881"/>
              <a:gd name="connsiteX5" fmla="*/ 1 w 1637168"/>
              <a:gd name="connsiteY5" fmla="*/ 1988574 h 3313881"/>
              <a:gd name="connsiteX6" fmla="*/ 643087 w 1637168"/>
              <a:gd name="connsiteY6" fmla="*/ 988737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43087 w 1637168"/>
              <a:gd name="connsiteY6" fmla="*/ 988737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36766 w 1637168"/>
              <a:gd name="connsiteY6" fmla="*/ 2245471 h 3313881"/>
              <a:gd name="connsiteX7" fmla="*/ 643634 w 1637168"/>
              <a:gd name="connsiteY7" fmla="*/ 0 h 3313881"/>
              <a:gd name="connsiteX0" fmla="*/ 643634 w 1637168"/>
              <a:gd name="connsiteY0" fmla="*/ 0 h 3313881"/>
              <a:gd name="connsiteX1" fmla="*/ 1637168 w 1637168"/>
              <a:gd name="connsiteY1" fmla="*/ 2209 h 3313881"/>
              <a:gd name="connsiteX2" fmla="*/ 1637168 w 1637168"/>
              <a:gd name="connsiteY2" fmla="*/ 3311839 h 3313881"/>
              <a:gd name="connsiteX3" fmla="*/ 643884 w 1637168"/>
              <a:gd name="connsiteY3" fmla="*/ 3313881 h 3313881"/>
              <a:gd name="connsiteX4" fmla="*/ 642894 w 1637168"/>
              <a:gd name="connsiteY4" fmla="*/ 2471297 h 3313881"/>
              <a:gd name="connsiteX5" fmla="*/ 1 w 1637168"/>
              <a:gd name="connsiteY5" fmla="*/ 1988574 h 3313881"/>
              <a:gd name="connsiteX6" fmla="*/ 636769 w 1637168"/>
              <a:gd name="connsiteY6" fmla="*/ 2150717 h 3313881"/>
              <a:gd name="connsiteX7" fmla="*/ 643634 w 1637168"/>
              <a:gd name="connsiteY7" fmla="*/ 0 h 3313881"/>
              <a:gd name="connsiteX0" fmla="*/ 491862 w 1485396"/>
              <a:gd name="connsiteY0" fmla="*/ 0 h 3313881"/>
              <a:gd name="connsiteX1" fmla="*/ 1485396 w 1485396"/>
              <a:gd name="connsiteY1" fmla="*/ 2209 h 3313881"/>
              <a:gd name="connsiteX2" fmla="*/ 1485396 w 1485396"/>
              <a:gd name="connsiteY2" fmla="*/ 3311839 h 3313881"/>
              <a:gd name="connsiteX3" fmla="*/ 492112 w 1485396"/>
              <a:gd name="connsiteY3" fmla="*/ 3313881 h 3313881"/>
              <a:gd name="connsiteX4" fmla="*/ 491122 w 1485396"/>
              <a:gd name="connsiteY4" fmla="*/ 2471297 h 3313881"/>
              <a:gd name="connsiteX5" fmla="*/ 2 w 1485396"/>
              <a:gd name="connsiteY5" fmla="*/ 2048418 h 3313881"/>
              <a:gd name="connsiteX6" fmla="*/ 484997 w 1485396"/>
              <a:gd name="connsiteY6" fmla="*/ 2150717 h 3313881"/>
              <a:gd name="connsiteX7" fmla="*/ 491862 w 1485396"/>
              <a:gd name="connsiteY7" fmla="*/ 0 h 3313881"/>
              <a:gd name="connsiteX0" fmla="*/ 536127 w 1529661"/>
              <a:gd name="connsiteY0" fmla="*/ 0 h 3313881"/>
              <a:gd name="connsiteX1" fmla="*/ 1529661 w 1529661"/>
              <a:gd name="connsiteY1" fmla="*/ 2209 h 3313881"/>
              <a:gd name="connsiteX2" fmla="*/ 1529661 w 1529661"/>
              <a:gd name="connsiteY2" fmla="*/ 3311839 h 3313881"/>
              <a:gd name="connsiteX3" fmla="*/ 536377 w 1529661"/>
              <a:gd name="connsiteY3" fmla="*/ 3313881 h 3313881"/>
              <a:gd name="connsiteX4" fmla="*/ 535387 w 1529661"/>
              <a:gd name="connsiteY4" fmla="*/ 2471297 h 3313881"/>
              <a:gd name="connsiteX5" fmla="*/ 1 w 1529661"/>
              <a:gd name="connsiteY5" fmla="*/ 2065872 h 3313881"/>
              <a:gd name="connsiteX6" fmla="*/ 529262 w 1529661"/>
              <a:gd name="connsiteY6" fmla="*/ 2150717 h 3313881"/>
              <a:gd name="connsiteX7" fmla="*/ 536127 w 1529661"/>
              <a:gd name="connsiteY7" fmla="*/ 0 h 3313881"/>
              <a:gd name="connsiteX0" fmla="*/ 542448 w 1535982"/>
              <a:gd name="connsiteY0" fmla="*/ 0 h 3313881"/>
              <a:gd name="connsiteX1" fmla="*/ 1535982 w 1535982"/>
              <a:gd name="connsiteY1" fmla="*/ 2209 h 3313881"/>
              <a:gd name="connsiteX2" fmla="*/ 1535982 w 1535982"/>
              <a:gd name="connsiteY2" fmla="*/ 3311839 h 3313881"/>
              <a:gd name="connsiteX3" fmla="*/ 542698 w 1535982"/>
              <a:gd name="connsiteY3" fmla="*/ 3313881 h 3313881"/>
              <a:gd name="connsiteX4" fmla="*/ 541708 w 1535982"/>
              <a:gd name="connsiteY4" fmla="*/ 2471297 h 3313881"/>
              <a:gd name="connsiteX5" fmla="*/ 1 w 1535982"/>
              <a:gd name="connsiteY5" fmla="*/ 1868234 h 3313881"/>
              <a:gd name="connsiteX6" fmla="*/ 535583 w 1535982"/>
              <a:gd name="connsiteY6" fmla="*/ 2150717 h 3313881"/>
              <a:gd name="connsiteX7" fmla="*/ 542448 w 1535982"/>
              <a:gd name="connsiteY7" fmla="*/ 0 h 3313881"/>
              <a:gd name="connsiteX0" fmla="*/ 770107 w 1763641"/>
              <a:gd name="connsiteY0" fmla="*/ 0 h 3313881"/>
              <a:gd name="connsiteX1" fmla="*/ 1763641 w 1763641"/>
              <a:gd name="connsiteY1" fmla="*/ 2209 h 3313881"/>
              <a:gd name="connsiteX2" fmla="*/ 1763641 w 1763641"/>
              <a:gd name="connsiteY2" fmla="*/ 3311839 h 3313881"/>
              <a:gd name="connsiteX3" fmla="*/ 770357 w 1763641"/>
              <a:gd name="connsiteY3" fmla="*/ 3313881 h 3313881"/>
              <a:gd name="connsiteX4" fmla="*/ 769367 w 1763641"/>
              <a:gd name="connsiteY4" fmla="*/ 2471297 h 3313881"/>
              <a:gd name="connsiteX5" fmla="*/ 1 w 1763641"/>
              <a:gd name="connsiteY5" fmla="*/ 1882023 h 3313881"/>
              <a:gd name="connsiteX6" fmla="*/ 763242 w 1763641"/>
              <a:gd name="connsiteY6" fmla="*/ 2150717 h 3313881"/>
              <a:gd name="connsiteX7" fmla="*/ 770107 w 1763641"/>
              <a:gd name="connsiteY7" fmla="*/ 0 h 33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3641" h="3313881">
                <a:moveTo>
                  <a:pt x="770107" y="0"/>
                </a:moveTo>
                <a:lnTo>
                  <a:pt x="1763641" y="2209"/>
                </a:lnTo>
                <a:lnTo>
                  <a:pt x="1763641" y="3311839"/>
                </a:lnTo>
                <a:lnTo>
                  <a:pt x="770357" y="3313881"/>
                </a:lnTo>
                <a:cubicBezTo>
                  <a:pt x="768711" y="2922222"/>
                  <a:pt x="771013" y="2862956"/>
                  <a:pt x="769367" y="2471297"/>
                </a:cubicBezTo>
                <a:cubicBezTo>
                  <a:pt x="768544" y="2466997"/>
                  <a:pt x="-1029" y="1886142"/>
                  <a:pt x="1" y="1882023"/>
                </a:cubicBezTo>
                <a:cubicBezTo>
                  <a:pt x="7209" y="1884082"/>
                  <a:pt x="762419" y="2155034"/>
                  <a:pt x="763242" y="2150717"/>
                </a:cubicBezTo>
                <a:cubicBezTo>
                  <a:pt x="762829" y="1816206"/>
                  <a:pt x="770520" y="334511"/>
                  <a:pt x="770107" y="0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2. Hinweise: PSA, Absperrung</a:t>
            </a: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466886A2-7900-D340-A139-6FC1F88AA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" t="-681" r="8912" b="1229"/>
          <a:stretch/>
        </p:blipFill>
        <p:spPr>
          <a:xfrm>
            <a:off x="4070350" y="3372699"/>
            <a:ext cx="4445000" cy="865343"/>
          </a:xfrm>
          <a:prstGeom prst="rect">
            <a:avLst/>
          </a:prstGeom>
        </p:spPr>
      </p:pic>
      <p:sp>
        <p:nvSpPr>
          <p:cNvPr id="15" name="Abgerundete rechteckige Legende 19">
            <a:extLst>
              <a:ext uri="{FF2B5EF4-FFF2-40B4-BE49-F238E27FC236}">
                <a16:creationId xmlns:a16="http://schemas.microsoft.com/office/drawing/2014/main" id="{CAD11846-C098-4224-B2BA-034F416322FD}"/>
              </a:ext>
            </a:extLst>
          </p:cNvPr>
          <p:cNvSpPr>
            <a:spLocks noChangeAspect="1"/>
          </p:cNvSpPr>
          <p:nvPr/>
        </p:nvSpPr>
        <p:spPr>
          <a:xfrm>
            <a:off x="7498850" y="2569898"/>
            <a:ext cx="1080000" cy="523188"/>
          </a:xfrm>
          <a:prstGeom prst="wedgeRoundRectCallout">
            <a:avLst>
              <a:gd name="adj1" fmla="val -51169"/>
              <a:gd name="adj2" fmla="val 131025"/>
              <a:gd name="adj3" fmla="val 16667"/>
            </a:avLst>
          </a:prstGeom>
          <a:solidFill>
            <a:schemeClr val="bg1"/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Hinweis Absperrung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7412271-29A0-4546-B739-2E192CA0CC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" t="2629" r="8410" b="2543"/>
          <a:stretch/>
        </p:blipFill>
        <p:spPr>
          <a:xfrm>
            <a:off x="350584" y="1733780"/>
            <a:ext cx="6908800" cy="450850"/>
          </a:xfrm>
          <a:prstGeom prst="rect">
            <a:avLst/>
          </a:prstGeom>
        </p:spPr>
      </p:pic>
      <p:sp>
        <p:nvSpPr>
          <p:cNvPr id="10" name="Abgerundete rechteckige Legende 15">
            <a:extLst>
              <a:ext uri="{FF2B5EF4-FFF2-40B4-BE49-F238E27FC236}">
                <a16:creationId xmlns:a16="http://schemas.microsoft.com/office/drawing/2014/main" id="{CBBBA934-6E34-4C0A-A876-503CE1D78100}"/>
              </a:ext>
            </a:extLst>
          </p:cNvPr>
          <p:cNvSpPr>
            <a:spLocks noChangeAspect="1"/>
          </p:cNvSpPr>
          <p:nvPr/>
        </p:nvSpPr>
        <p:spPr>
          <a:xfrm>
            <a:off x="279419" y="2607804"/>
            <a:ext cx="1440101" cy="538102"/>
          </a:xfrm>
          <a:prstGeom prst="wedgeRoundRectCallout">
            <a:avLst>
              <a:gd name="adj1" fmla="val -23290"/>
              <a:gd name="adj2" fmla="val -147046"/>
              <a:gd name="adj3" fmla="val 16667"/>
            </a:avLst>
          </a:prstGeom>
          <a:solidFill>
            <a:schemeClr val="bg1"/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Mindest-PSA: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als Piktogramme</a:t>
            </a:r>
          </a:p>
        </p:txBody>
      </p:sp>
      <p:sp>
        <p:nvSpPr>
          <p:cNvPr id="11" name="Abgerundete rechteckige Legende 12">
            <a:extLst>
              <a:ext uri="{FF2B5EF4-FFF2-40B4-BE49-F238E27FC236}">
                <a16:creationId xmlns:a16="http://schemas.microsoft.com/office/drawing/2014/main" id="{F3375558-08CE-41BF-81E6-72B68CBDAF88}"/>
              </a:ext>
            </a:extLst>
          </p:cNvPr>
          <p:cNvSpPr>
            <a:spLocks noChangeAspect="1"/>
          </p:cNvSpPr>
          <p:nvPr/>
        </p:nvSpPr>
        <p:spPr>
          <a:xfrm>
            <a:off x="1891339" y="2877222"/>
            <a:ext cx="1754821" cy="802478"/>
          </a:xfrm>
          <a:prstGeom prst="wedgeRoundRectCallout">
            <a:avLst>
              <a:gd name="adj1" fmla="val 55942"/>
              <a:gd name="adj2" fmla="val -150839"/>
              <a:gd name="adj3" fmla="val 16667"/>
            </a:avLst>
          </a:prstGeom>
          <a:solidFill>
            <a:schemeClr val="bg1"/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 err="1">
                <a:solidFill>
                  <a:srgbClr val="606060"/>
                </a:solidFill>
              </a:rPr>
              <a:t>Zusätzl</a:t>
            </a:r>
            <a:r>
              <a:rPr lang="de-DE" sz="1400" dirty="0">
                <a:solidFill>
                  <a:srgbClr val="606060"/>
                </a:solidFill>
              </a:rPr>
              <a:t>.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PSA: Piktogramme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zum Ankreuzen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FEAC35D-EE47-9840-A037-060FC51F0945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6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723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58DBDCA-7C8F-A449-A3D9-7E883D0FFC97}"/>
              </a:ext>
            </a:extLst>
          </p:cNvPr>
          <p:cNvGrpSpPr/>
          <p:nvPr/>
        </p:nvGrpSpPr>
        <p:grpSpPr>
          <a:xfrm>
            <a:off x="7062791" y="1289459"/>
            <a:ext cx="199829" cy="3182333"/>
            <a:chOff x="6987635" y="1289459"/>
            <a:chExt cx="199829" cy="3337162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325B7CF-5120-F449-ACC9-43272BDBC70E}"/>
                </a:ext>
              </a:extLst>
            </p:cNvPr>
            <p:cNvSpPr/>
            <p:nvPr/>
          </p:nvSpPr>
          <p:spPr>
            <a:xfrm>
              <a:off x="6987635" y="1289459"/>
              <a:ext cx="199829" cy="8830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D28B131-0E83-1B40-B636-CE0E3DC0A4D3}"/>
                </a:ext>
              </a:extLst>
            </p:cNvPr>
            <p:cNvSpPr/>
            <p:nvPr/>
          </p:nvSpPr>
          <p:spPr>
            <a:xfrm>
              <a:off x="6987635" y="2172544"/>
              <a:ext cx="199827" cy="5714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724F656-775A-DD40-B665-BBF5F8D59C84}"/>
                </a:ext>
              </a:extLst>
            </p:cNvPr>
            <p:cNvSpPr/>
            <p:nvPr/>
          </p:nvSpPr>
          <p:spPr>
            <a:xfrm>
              <a:off x="6987635" y="2743956"/>
              <a:ext cx="199827" cy="12198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F18175D-1159-4048-A217-46B650B0E0EA}"/>
                </a:ext>
              </a:extLst>
            </p:cNvPr>
            <p:cNvSpPr/>
            <p:nvPr/>
          </p:nvSpPr>
          <p:spPr>
            <a:xfrm>
              <a:off x="6987635" y="3963767"/>
              <a:ext cx="199829" cy="66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1" name="Inhaltsplatzhalter 5">
            <a:extLst>
              <a:ext uri="{FF2B5EF4-FFF2-40B4-BE49-F238E27FC236}">
                <a16:creationId xmlns:a16="http://schemas.microsoft.com/office/drawing/2014/main" id="{6573BFA9-0595-ED4F-9C4D-EE210A1EB2CE}"/>
              </a:ext>
            </a:extLst>
          </p:cNvPr>
          <p:cNvSpPr txBox="1">
            <a:spLocks/>
          </p:cNvSpPr>
          <p:nvPr/>
        </p:nvSpPr>
        <p:spPr>
          <a:xfrm>
            <a:off x="7023773" y="2648489"/>
            <a:ext cx="385372" cy="308237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DE" kern="0" dirty="0">
                <a:solidFill>
                  <a:srgbClr val="233C7D">
                    <a:alpha val="30000"/>
                  </a:srgbClr>
                </a:solidFill>
              </a:rPr>
              <a:t>3.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359269E-5081-F947-9C12-B3960BC28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943" t="1220" r="1380" b="1792"/>
          <a:stretch/>
        </p:blipFill>
        <p:spPr>
          <a:xfrm>
            <a:off x="2175810" y="1296525"/>
            <a:ext cx="4799104" cy="3172054"/>
          </a:xfrm>
          <a:prstGeom prst="rect">
            <a:avLst/>
          </a:prstGeom>
          <a:ln>
            <a:solidFill>
              <a:srgbClr val="606060">
                <a:alpha val="30000"/>
              </a:srgbClr>
            </a:solidFill>
          </a:ln>
          <a:effectLst/>
        </p:spPr>
      </p:pic>
      <p:sp>
        <p:nvSpPr>
          <p:cNvPr id="4" name="Rechteckige Legende 3">
            <a:extLst>
              <a:ext uri="{FF2B5EF4-FFF2-40B4-BE49-F238E27FC236}">
                <a16:creationId xmlns:a16="http://schemas.microsoft.com/office/drawing/2014/main" id="{C24F4638-1F95-4848-837C-0480FBE2E65B}"/>
              </a:ext>
            </a:extLst>
          </p:cNvPr>
          <p:cNvSpPr/>
          <p:nvPr/>
        </p:nvSpPr>
        <p:spPr>
          <a:xfrm>
            <a:off x="279420" y="1347166"/>
            <a:ext cx="4449156" cy="1418155"/>
          </a:xfrm>
          <a:prstGeom prst="wedgeRectCallout">
            <a:avLst>
              <a:gd name="adj1" fmla="val -2580"/>
              <a:gd name="adj2" fmla="val 71924"/>
            </a:avLst>
          </a:pr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ige Legende 21">
            <a:extLst>
              <a:ext uri="{FF2B5EF4-FFF2-40B4-BE49-F238E27FC236}">
                <a16:creationId xmlns:a16="http://schemas.microsoft.com/office/drawing/2014/main" id="{A5F623A6-BF63-4C43-AF4E-4C518566E056}"/>
              </a:ext>
            </a:extLst>
          </p:cNvPr>
          <p:cNvSpPr/>
          <p:nvPr/>
        </p:nvSpPr>
        <p:spPr>
          <a:xfrm>
            <a:off x="4114799" y="2950518"/>
            <a:ext cx="4440478" cy="1402277"/>
          </a:xfrm>
          <a:prstGeom prst="wedgeRectCallout">
            <a:avLst>
              <a:gd name="adj1" fmla="val -12761"/>
              <a:gd name="adj2" fmla="val -62069"/>
            </a:avLst>
          </a:pr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57199" y="586438"/>
            <a:ext cx="8599119" cy="327572"/>
          </a:xfrm>
        </p:spPr>
        <p:txBody>
          <a:bodyPr/>
          <a:lstStyle/>
          <a:p>
            <a:r>
              <a:rPr lang="de-DE" dirty="0"/>
              <a:t>Version 2023 – Details: 3. Arbeitsschritte, Gefährdungen, Sicherheitsmaßnahmen/PSA, Werkzeuge/Dokumente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F7B809-CF3C-4696-8A52-BA7B353CE9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" t="139" r="-152" b="2657"/>
          <a:stretch/>
        </p:blipFill>
        <p:spPr>
          <a:xfrm>
            <a:off x="347599" y="1417742"/>
            <a:ext cx="4328456" cy="1289822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00C1B2A8-F8D4-0D49-8C43-A579D00EC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544" y="3014538"/>
            <a:ext cx="4297686" cy="1289822"/>
          </a:xfrm>
          <a:prstGeom prst="rect">
            <a:avLst/>
          </a:prstGeom>
        </p:spPr>
      </p:pic>
      <p:sp>
        <p:nvSpPr>
          <p:cNvPr id="20" name="Abgerundete rechteckige Legende 16">
            <a:extLst>
              <a:ext uri="{FF2B5EF4-FFF2-40B4-BE49-F238E27FC236}">
                <a16:creationId xmlns:a16="http://schemas.microsoft.com/office/drawing/2014/main" id="{B4957D97-EFB4-4D76-8C26-67A88A026F09}"/>
              </a:ext>
            </a:extLst>
          </p:cNvPr>
          <p:cNvSpPr>
            <a:spLocks noChangeAspect="1"/>
          </p:cNvSpPr>
          <p:nvPr/>
        </p:nvSpPr>
        <p:spPr>
          <a:xfrm>
            <a:off x="7144336" y="1859941"/>
            <a:ext cx="1726967" cy="767571"/>
          </a:xfrm>
          <a:prstGeom prst="wedgeRoundRectCallout">
            <a:avLst>
              <a:gd name="adj1" fmla="val 20155"/>
              <a:gd name="adj2" fmla="val 109105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Vorausgefüllte JHA?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Vor Arbeitsbeginn prüfen!</a:t>
            </a:r>
          </a:p>
        </p:txBody>
      </p:sp>
      <p:sp>
        <p:nvSpPr>
          <p:cNvPr id="11" name="Abgerundete rechteckige Legende 16">
            <a:extLst>
              <a:ext uri="{FF2B5EF4-FFF2-40B4-BE49-F238E27FC236}">
                <a16:creationId xmlns:a16="http://schemas.microsoft.com/office/drawing/2014/main" id="{C062AB67-7609-6C49-ACC2-9D824624859A}"/>
              </a:ext>
            </a:extLst>
          </p:cNvPr>
          <p:cNvSpPr>
            <a:spLocks noChangeAspect="1"/>
          </p:cNvSpPr>
          <p:nvPr/>
        </p:nvSpPr>
        <p:spPr>
          <a:xfrm>
            <a:off x="279419" y="3160901"/>
            <a:ext cx="1589043" cy="758218"/>
          </a:xfrm>
          <a:prstGeom prst="wedgeRoundRectCallout">
            <a:avLst>
              <a:gd name="adj1" fmla="val -13531"/>
              <a:gd name="adj2" fmla="val -132375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TIPP: </a:t>
            </a:r>
          </a:p>
          <a:p>
            <a:pPr algn="ctr"/>
            <a:r>
              <a:rPr lang="de-DE" sz="1400" dirty="0">
                <a:solidFill>
                  <a:srgbClr val="606060"/>
                </a:solidFill>
              </a:rPr>
              <a:t>nutze LMRA-Karte als Hilfsmittel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C3C9AE3-DD03-7945-8EEF-75EF71B4E1A3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6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64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714A618-DD6E-DC46-848D-9CA412814E93}"/>
              </a:ext>
            </a:extLst>
          </p:cNvPr>
          <p:cNvGrpSpPr/>
          <p:nvPr/>
        </p:nvGrpSpPr>
        <p:grpSpPr>
          <a:xfrm>
            <a:off x="7062791" y="1289459"/>
            <a:ext cx="199829" cy="3182333"/>
            <a:chOff x="6987635" y="1289459"/>
            <a:chExt cx="199829" cy="3337162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156CDA2-6294-544A-8378-FFFCB1E9E32D}"/>
                </a:ext>
              </a:extLst>
            </p:cNvPr>
            <p:cNvSpPr/>
            <p:nvPr/>
          </p:nvSpPr>
          <p:spPr>
            <a:xfrm>
              <a:off x="6987635" y="1289459"/>
              <a:ext cx="199829" cy="8830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6EFA14A7-596D-E14D-88C4-29F172BCACEE}"/>
                </a:ext>
              </a:extLst>
            </p:cNvPr>
            <p:cNvSpPr/>
            <p:nvPr/>
          </p:nvSpPr>
          <p:spPr>
            <a:xfrm>
              <a:off x="6987635" y="2172544"/>
              <a:ext cx="199827" cy="5714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EF59C960-8EC9-654C-9471-765841688C28}"/>
                </a:ext>
              </a:extLst>
            </p:cNvPr>
            <p:cNvSpPr/>
            <p:nvPr/>
          </p:nvSpPr>
          <p:spPr>
            <a:xfrm>
              <a:off x="6987635" y="2743956"/>
              <a:ext cx="199827" cy="12198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570EC2F5-13A4-7646-8DBB-3A7256C78BDF}"/>
                </a:ext>
              </a:extLst>
            </p:cNvPr>
            <p:cNvSpPr/>
            <p:nvPr/>
          </p:nvSpPr>
          <p:spPr>
            <a:xfrm>
              <a:off x="6987635" y="3963767"/>
              <a:ext cx="199829" cy="66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3" name="Inhaltsplatzhalter 5">
            <a:extLst>
              <a:ext uri="{FF2B5EF4-FFF2-40B4-BE49-F238E27FC236}">
                <a16:creationId xmlns:a16="http://schemas.microsoft.com/office/drawing/2014/main" id="{489B5F15-093C-B74E-9E89-E51E2E00702D}"/>
              </a:ext>
            </a:extLst>
          </p:cNvPr>
          <p:cNvSpPr txBox="1">
            <a:spLocks/>
          </p:cNvSpPr>
          <p:nvPr/>
        </p:nvSpPr>
        <p:spPr>
          <a:xfrm>
            <a:off x="7023773" y="3988367"/>
            <a:ext cx="385372" cy="308237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DE" kern="0" dirty="0">
                <a:solidFill>
                  <a:srgbClr val="233C7D">
                    <a:alpha val="30000"/>
                  </a:srgbClr>
                </a:solidFill>
              </a:rPr>
              <a:t>4.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B6679B3-BA19-A849-980F-883723B32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943" t="1220" r="1380" b="1792"/>
          <a:stretch/>
        </p:blipFill>
        <p:spPr>
          <a:xfrm>
            <a:off x="2175810" y="1296525"/>
            <a:ext cx="4799104" cy="3172054"/>
          </a:xfrm>
          <a:prstGeom prst="rect">
            <a:avLst/>
          </a:prstGeom>
          <a:ln>
            <a:solidFill>
              <a:srgbClr val="606060">
                <a:alpha val="30000"/>
              </a:srgbClr>
            </a:solidFill>
          </a:ln>
          <a:effectLst/>
        </p:spPr>
      </p:pic>
      <p:sp>
        <p:nvSpPr>
          <p:cNvPr id="11" name="Rechteckige Legende 10">
            <a:extLst>
              <a:ext uri="{FF2B5EF4-FFF2-40B4-BE49-F238E27FC236}">
                <a16:creationId xmlns:a16="http://schemas.microsoft.com/office/drawing/2014/main" id="{32A2FE5D-48E4-E848-AFA3-1FBC06DF29F2}"/>
              </a:ext>
            </a:extLst>
          </p:cNvPr>
          <p:cNvSpPr/>
          <p:nvPr/>
        </p:nvSpPr>
        <p:spPr>
          <a:xfrm>
            <a:off x="279419" y="1988759"/>
            <a:ext cx="6838931" cy="1991469"/>
          </a:xfrm>
          <a:custGeom>
            <a:avLst/>
            <a:gdLst>
              <a:gd name="connsiteX0" fmla="*/ 0 w 6838931"/>
              <a:gd name="connsiteY0" fmla="*/ 0 h 654233"/>
              <a:gd name="connsiteX1" fmla="*/ 1139822 w 6838931"/>
              <a:gd name="connsiteY1" fmla="*/ 0 h 654233"/>
              <a:gd name="connsiteX2" fmla="*/ 1139822 w 6838931"/>
              <a:gd name="connsiteY2" fmla="*/ 0 h 654233"/>
              <a:gd name="connsiteX3" fmla="*/ 2849555 w 6838931"/>
              <a:gd name="connsiteY3" fmla="*/ 0 h 654233"/>
              <a:gd name="connsiteX4" fmla="*/ 6838931 w 6838931"/>
              <a:gd name="connsiteY4" fmla="*/ 0 h 654233"/>
              <a:gd name="connsiteX5" fmla="*/ 6838931 w 6838931"/>
              <a:gd name="connsiteY5" fmla="*/ 381636 h 654233"/>
              <a:gd name="connsiteX6" fmla="*/ 6838931 w 6838931"/>
              <a:gd name="connsiteY6" fmla="*/ 381636 h 654233"/>
              <a:gd name="connsiteX7" fmla="*/ 6838931 w 6838931"/>
              <a:gd name="connsiteY7" fmla="*/ 545194 h 654233"/>
              <a:gd name="connsiteX8" fmla="*/ 6838931 w 6838931"/>
              <a:gd name="connsiteY8" fmla="*/ 654233 h 654233"/>
              <a:gd name="connsiteX9" fmla="*/ 2849555 w 6838931"/>
              <a:gd name="connsiteY9" fmla="*/ 654233 h 654233"/>
              <a:gd name="connsiteX10" fmla="*/ 2493748 w 6838931"/>
              <a:gd name="connsiteY10" fmla="*/ 1616819 h 654233"/>
              <a:gd name="connsiteX11" fmla="*/ 1139822 w 6838931"/>
              <a:gd name="connsiteY11" fmla="*/ 654233 h 654233"/>
              <a:gd name="connsiteX12" fmla="*/ 0 w 6838931"/>
              <a:gd name="connsiteY12" fmla="*/ 654233 h 654233"/>
              <a:gd name="connsiteX13" fmla="*/ 0 w 6838931"/>
              <a:gd name="connsiteY13" fmla="*/ 545194 h 654233"/>
              <a:gd name="connsiteX14" fmla="*/ 0 w 6838931"/>
              <a:gd name="connsiteY14" fmla="*/ 381636 h 654233"/>
              <a:gd name="connsiteX15" fmla="*/ 0 w 6838931"/>
              <a:gd name="connsiteY15" fmla="*/ 381636 h 654233"/>
              <a:gd name="connsiteX16" fmla="*/ 0 w 6838931"/>
              <a:gd name="connsiteY16" fmla="*/ 0 h 654233"/>
              <a:gd name="connsiteX0" fmla="*/ 0 w 6838931"/>
              <a:gd name="connsiteY0" fmla="*/ 0 h 1616819"/>
              <a:gd name="connsiteX1" fmla="*/ 1139822 w 6838931"/>
              <a:gd name="connsiteY1" fmla="*/ 0 h 1616819"/>
              <a:gd name="connsiteX2" fmla="*/ 1139822 w 6838931"/>
              <a:gd name="connsiteY2" fmla="*/ 0 h 1616819"/>
              <a:gd name="connsiteX3" fmla="*/ 2849555 w 6838931"/>
              <a:gd name="connsiteY3" fmla="*/ 0 h 1616819"/>
              <a:gd name="connsiteX4" fmla="*/ 6838931 w 6838931"/>
              <a:gd name="connsiteY4" fmla="*/ 0 h 1616819"/>
              <a:gd name="connsiteX5" fmla="*/ 6838931 w 6838931"/>
              <a:gd name="connsiteY5" fmla="*/ 381636 h 1616819"/>
              <a:gd name="connsiteX6" fmla="*/ 6838931 w 6838931"/>
              <a:gd name="connsiteY6" fmla="*/ 381636 h 1616819"/>
              <a:gd name="connsiteX7" fmla="*/ 6838931 w 6838931"/>
              <a:gd name="connsiteY7" fmla="*/ 545194 h 1616819"/>
              <a:gd name="connsiteX8" fmla="*/ 6838931 w 6838931"/>
              <a:gd name="connsiteY8" fmla="*/ 654233 h 1616819"/>
              <a:gd name="connsiteX9" fmla="*/ 2068505 w 6838931"/>
              <a:gd name="connsiteY9" fmla="*/ 654233 h 1616819"/>
              <a:gd name="connsiteX10" fmla="*/ 2493748 w 6838931"/>
              <a:gd name="connsiteY10" fmla="*/ 1616819 h 1616819"/>
              <a:gd name="connsiteX11" fmla="*/ 1139822 w 6838931"/>
              <a:gd name="connsiteY11" fmla="*/ 654233 h 1616819"/>
              <a:gd name="connsiteX12" fmla="*/ 0 w 6838931"/>
              <a:gd name="connsiteY12" fmla="*/ 654233 h 1616819"/>
              <a:gd name="connsiteX13" fmla="*/ 0 w 6838931"/>
              <a:gd name="connsiteY13" fmla="*/ 545194 h 1616819"/>
              <a:gd name="connsiteX14" fmla="*/ 0 w 6838931"/>
              <a:gd name="connsiteY14" fmla="*/ 381636 h 1616819"/>
              <a:gd name="connsiteX15" fmla="*/ 0 w 6838931"/>
              <a:gd name="connsiteY15" fmla="*/ 381636 h 1616819"/>
              <a:gd name="connsiteX16" fmla="*/ 0 w 6838931"/>
              <a:gd name="connsiteY16" fmla="*/ 0 h 1616819"/>
              <a:gd name="connsiteX0" fmla="*/ 0 w 6838931"/>
              <a:gd name="connsiteY0" fmla="*/ 0 h 1991469"/>
              <a:gd name="connsiteX1" fmla="*/ 1139822 w 6838931"/>
              <a:gd name="connsiteY1" fmla="*/ 0 h 1991469"/>
              <a:gd name="connsiteX2" fmla="*/ 1139822 w 6838931"/>
              <a:gd name="connsiteY2" fmla="*/ 0 h 1991469"/>
              <a:gd name="connsiteX3" fmla="*/ 2849555 w 6838931"/>
              <a:gd name="connsiteY3" fmla="*/ 0 h 1991469"/>
              <a:gd name="connsiteX4" fmla="*/ 6838931 w 6838931"/>
              <a:gd name="connsiteY4" fmla="*/ 0 h 1991469"/>
              <a:gd name="connsiteX5" fmla="*/ 6838931 w 6838931"/>
              <a:gd name="connsiteY5" fmla="*/ 381636 h 1991469"/>
              <a:gd name="connsiteX6" fmla="*/ 6838931 w 6838931"/>
              <a:gd name="connsiteY6" fmla="*/ 381636 h 1991469"/>
              <a:gd name="connsiteX7" fmla="*/ 6838931 w 6838931"/>
              <a:gd name="connsiteY7" fmla="*/ 545194 h 1991469"/>
              <a:gd name="connsiteX8" fmla="*/ 6838931 w 6838931"/>
              <a:gd name="connsiteY8" fmla="*/ 654233 h 1991469"/>
              <a:gd name="connsiteX9" fmla="*/ 2068505 w 6838931"/>
              <a:gd name="connsiteY9" fmla="*/ 654233 h 1991469"/>
              <a:gd name="connsiteX10" fmla="*/ 2354048 w 6838931"/>
              <a:gd name="connsiteY10" fmla="*/ 1991469 h 1991469"/>
              <a:gd name="connsiteX11" fmla="*/ 1139822 w 6838931"/>
              <a:gd name="connsiteY11" fmla="*/ 654233 h 1991469"/>
              <a:gd name="connsiteX12" fmla="*/ 0 w 6838931"/>
              <a:gd name="connsiteY12" fmla="*/ 654233 h 1991469"/>
              <a:gd name="connsiteX13" fmla="*/ 0 w 6838931"/>
              <a:gd name="connsiteY13" fmla="*/ 545194 h 1991469"/>
              <a:gd name="connsiteX14" fmla="*/ 0 w 6838931"/>
              <a:gd name="connsiteY14" fmla="*/ 381636 h 1991469"/>
              <a:gd name="connsiteX15" fmla="*/ 0 w 6838931"/>
              <a:gd name="connsiteY15" fmla="*/ 381636 h 1991469"/>
              <a:gd name="connsiteX16" fmla="*/ 0 w 6838931"/>
              <a:gd name="connsiteY16" fmla="*/ 0 h 199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38931" h="1991469">
                <a:moveTo>
                  <a:pt x="0" y="0"/>
                </a:moveTo>
                <a:lnTo>
                  <a:pt x="1139822" y="0"/>
                </a:lnTo>
                <a:lnTo>
                  <a:pt x="1139822" y="0"/>
                </a:lnTo>
                <a:lnTo>
                  <a:pt x="2849555" y="0"/>
                </a:lnTo>
                <a:lnTo>
                  <a:pt x="6838931" y="0"/>
                </a:lnTo>
                <a:lnTo>
                  <a:pt x="6838931" y="381636"/>
                </a:lnTo>
                <a:lnTo>
                  <a:pt x="6838931" y="381636"/>
                </a:lnTo>
                <a:lnTo>
                  <a:pt x="6838931" y="545194"/>
                </a:lnTo>
                <a:lnTo>
                  <a:pt x="6838931" y="654233"/>
                </a:lnTo>
                <a:lnTo>
                  <a:pt x="2068505" y="654233"/>
                </a:lnTo>
                <a:lnTo>
                  <a:pt x="2354048" y="1991469"/>
                </a:lnTo>
                <a:lnTo>
                  <a:pt x="1139822" y="654233"/>
                </a:lnTo>
                <a:lnTo>
                  <a:pt x="0" y="654233"/>
                </a:lnTo>
                <a:lnTo>
                  <a:pt x="0" y="545194"/>
                </a:lnTo>
                <a:lnTo>
                  <a:pt x="0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4. Information des Arbeitsteams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523B37-0C34-450A-8EBC-131689F822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" t="2000" r="52" b="2845"/>
          <a:stretch/>
        </p:blipFill>
        <p:spPr>
          <a:xfrm>
            <a:off x="352416" y="2049465"/>
            <a:ext cx="6692901" cy="514350"/>
          </a:xfrm>
          <a:prstGeom prst="rect">
            <a:avLst/>
          </a:prstGeom>
        </p:spPr>
      </p:pic>
      <p:sp>
        <p:nvSpPr>
          <p:cNvPr id="14" name="Rechteckige Legende 10">
            <a:extLst>
              <a:ext uri="{FF2B5EF4-FFF2-40B4-BE49-F238E27FC236}">
                <a16:creationId xmlns:a16="http://schemas.microsoft.com/office/drawing/2014/main" id="{9A03AE6C-15A8-DF49-B118-1A57DD56BFA3}"/>
              </a:ext>
            </a:extLst>
          </p:cNvPr>
          <p:cNvSpPr/>
          <p:nvPr/>
        </p:nvSpPr>
        <p:spPr>
          <a:xfrm flipH="1">
            <a:off x="5079998" y="2894537"/>
            <a:ext cx="3479801" cy="1077069"/>
          </a:xfrm>
          <a:custGeom>
            <a:avLst/>
            <a:gdLst>
              <a:gd name="connsiteX0" fmla="*/ 0 w 6838931"/>
              <a:gd name="connsiteY0" fmla="*/ 0 h 654233"/>
              <a:gd name="connsiteX1" fmla="*/ 1139822 w 6838931"/>
              <a:gd name="connsiteY1" fmla="*/ 0 h 654233"/>
              <a:gd name="connsiteX2" fmla="*/ 1139822 w 6838931"/>
              <a:gd name="connsiteY2" fmla="*/ 0 h 654233"/>
              <a:gd name="connsiteX3" fmla="*/ 2849555 w 6838931"/>
              <a:gd name="connsiteY3" fmla="*/ 0 h 654233"/>
              <a:gd name="connsiteX4" fmla="*/ 6838931 w 6838931"/>
              <a:gd name="connsiteY4" fmla="*/ 0 h 654233"/>
              <a:gd name="connsiteX5" fmla="*/ 6838931 w 6838931"/>
              <a:gd name="connsiteY5" fmla="*/ 381636 h 654233"/>
              <a:gd name="connsiteX6" fmla="*/ 6838931 w 6838931"/>
              <a:gd name="connsiteY6" fmla="*/ 381636 h 654233"/>
              <a:gd name="connsiteX7" fmla="*/ 6838931 w 6838931"/>
              <a:gd name="connsiteY7" fmla="*/ 545194 h 654233"/>
              <a:gd name="connsiteX8" fmla="*/ 6838931 w 6838931"/>
              <a:gd name="connsiteY8" fmla="*/ 654233 h 654233"/>
              <a:gd name="connsiteX9" fmla="*/ 2849555 w 6838931"/>
              <a:gd name="connsiteY9" fmla="*/ 654233 h 654233"/>
              <a:gd name="connsiteX10" fmla="*/ 2493748 w 6838931"/>
              <a:gd name="connsiteY10" fmla="*/ 1616819 h 654233"/>
              <a:gd name="connsiteX11" fmla="*/ 1139822 w 6838931"/>
              <a:gd name="connsiteY11" fmla="*/ 654233 h 654233"/>
              <a:gd name="connsiteX12" fmla="*/ 0 w 6838931"/>
              <a:gd name="connsiteY12" fmla="*/ 654233 h 654233"/>
              <a:gd name="connsiteX13" fmla="*/ 0 w 6838931"/>
              <a:gd name="connsiteY13" fmla="*/ 545194 h 654233"/>
              <a:gd name="connsiteX14" fmla="*/ 0 w 6838931"/>
              <a:gd name="connsiteY14" fmla="*/ 381636 h 654233"/>
              <a:gd name="connsiteX15" fmla="*/ 0 w 6838931"/>
              <a:gd name="connsiteY15" fmla="*/ 381636 h 654233"/>
              <a:gd name="connsiteX16" fmla="*/ 0 w 6838931"/>
              <a:gd name="connsiteY16" fmla="*/ 0 h 654233"/>
              <a:gd name="connsiteX0" fmla="*/ 0 w 6838931"/>
              <a:gd name="connsiteY0" fmla="*/ 0 h 1616819"/>
              <a:gd name="connsiteX1" fmla="*/ 1139822 w 6838931"/>
              <a:gd name="connsiteY1" fmla="*/ 0 h 1616819"/>
              <a:gd name="connsiteX2" fmla="*/ 1139822 w 6838931"/>
              <a:gd name="connsiteY2" fmla="*/ 0 h 1616819"/>
              <a:gd name="connsiteX3" fmla="*/ 2849555 w 6838931"/>
              <a:gd name="connsiteY3" fmla="*/ 0 h 1616819"/>
              <a:gd name="connsiteX4" fmla="*/ 6838931 w 6838931"/>
              <a:gd name="connsiteY4" fmla="*/ 0 h 1616819"/>
              <a:gd name="connsiteX5" fmla="*/ 6838931 w 6838931"/>
              <a:gd name="connsiteY5" fmla="*/ 381636 h 1616819"/>
              <a:gd name="connsiteX6" fmla="*/ 6838931 w 6838931"/>
              <a:gd name="connsiteY6" fmla="*/ 381636 h 1616819"/>
              <a:gd name="connsiteX7" fmla="*/ 6838931 w 6838931"/>
              <a:gd name="connsiteY7" fmla="*/ 545194 h 1616819"/>
              <a:gd name="connsiteX8" fmla="*/ 6838931 w 6838931"/>
              <a:gd name="connsiteY8" fmla="*/ 654233 h 1616819"/>
              <a:gd name="connsiteX9" fmla="*/ 2068505 w 6838931"/>
              <a:gd name="connsiteY9" fmla="*/ 654233 h 1616819"/>
              <a:gd name="connsiteX10" fmla="*/ 2493748 w 6838931"/>
              <a:gd name="connsiteY10" fmla="*/ 1616819 h 1616819"/>
              <a:gd name="connsiteX11" fmla="*/ 1139822 w 6838931"/>
              <a:gd name="connsiteY11" fmla="*/ 654233 h 1616819"/>
              <a:gd name="connsiteX12" fmla="*/ 0 w 6838931"/>
              <a:gd name="connsiteY12" fmla="*/ 654233 h 1616819"/>
              <a:gd name="connsiteX13" fmla="*/ 0 w 6838931"/>
              <a:gd name="connsiteY13" fmla="*/ 545194 h 1616819"/>
              <a:gd name="connsiteX14" fmla="*/ 0 w 6838931"/>
              <a:gd name="connsiteY14" fmla="*/ 381636 h 1616819"/>
              <a:gd name="connsiteX15" fmla="*/ 0 w 6838931"/>
              <a:gd name="connsiteY15" fmla="*/ 381636 h 1616819"/>
              <a:gd name="connsiteX16" fmla="*/ 0 w 6838931"/>
              <a:gd name="connsiteY16" fmla="*/ 0 h 1616819"/>
              <a:gd name="connsiteX0" fmla="*/ 0 w 6838931"/>
              <a:gd name="connsiteY0" fmla="*/ 0 h 1077069"/>
              <a:gd name="connsiteX1" fmla="*/ 1139822 w 6838931"/>
              <a:gd name="connsiteY1" fmla="*/ 0 h 1077069"/>
              <a:gd name="connsiteX2" fmla="*/ 1139822 w 6838931"/>
              <a:gd name="connsiteY2" fmla="*/ 0 h 1077069"/>
              <a:gd name="connsiteX3" fmla="*/ 2849555 w 6838931"/>
              <a:gd name="connsiteY3" fmla="*/ 0 h 1077069"/>
              <a:gd name="connsiteX4" fmla="*/ 6838931 w 6838931"/>
              <a:gd name="connsiteY4" fmla="*/ 0 h 1077069"/>
              <a:gd name="connsiteX5" fmla="*/ 6838931 w 6838931"/>
              <a:gd name="connsiteY5" fmla="*/ 381636 h 1077069"/>
              <a:gd name="connsiteX6" fmla="*/ 6838931 w 6838931"/>
              <a:gd name="connsiteY6" fmla="*/ 381636 h 1077069"/>
              <a:gd name="connsiteX7" fmla="*/ 6838931 w 6838931"/>
              <a:gd name="connsiteY7" fmla="*/ 545194 h 1077069"/>
              <a:gd name="connsiteX8" fmla="*/ 6838931 w 6838931"/>
              <a:gd name="connsiteY8" fmla="*/ 654233 h 1077069"/>
              <a:gd name="connsiteX9" fmla="*/ 2068505 w 6838931"/>
              <a:gd name="connsiteY9" fmla="*/ 654233 h 1077069"/>
              <a:gd name="connsiteX10" fmla="*/ 3766688 w 6838931"/>
              <a:gd name="connsiteY10" fmla="*/ 1077069 h 1077069"/>
              <a:gd name="connsiteX11" fmla="*/ 1139822 w 6838931"/>
              <a:gd name="connsiteY11" fmla="*/ 654233 h 1077069"/>
              <a:gd name="connsiteX12" fmla="*/ 0 w 6838931"/>
              <a:gd name="connsiteY12" fmla="*/ 654233 h 1077069"/>
              <a:gd name="connsiteX13" fmla="*/ 0 w 6838931"/>
              <a:gd name="connsiteY13" fmla="*/ 545194 h 1077069"/>
              <a:gd name="connsiteX14" fmla="*/ 0 w 6838931"/>
              <a:gd name="connsiteY14" fmla="*/ 381636 h 1077069"/>
              <a:gd name="connsiteX15" fmla="*/ 0 w 6838931"/>
              <a:gd name="connsiteY15" fmla="*/ 381636 h 1077069"/>
              <a:gd name="connsiteX16" fmla="*/ 0 w 6838931"/>
              <a:gd name="connsiteY16" fmla="*/ 0 h 1077069"/>
              <a:gd name="connsiteX0" fmla="*/ 0 w 6838931"/>
              <a:gd name="connsiteY0" fmla="*/ 0 h 1077069"/>
              <a:gd name="connsiteX1" fmla="*/ 1139822 w 6838931"/>
              <a:gd name="connsiteY1" fmla="*/ 0 h 1077069"/>
              <a:gd name="connsiteX2" fmla="*/ 1139822 w 6838931"/>
              <a:gd name="connsiteY2" fmla="*/ 0 h 1077069"/>
              <a:gd name="connsiteX3" fmla="*/ 2849555 w 6838931"/>
              <a:gd name="connsiteY3" fmla="*/ 0 h 1077069"/>
              <a:gd name="connsiteX4" fmla="*/ 6838931 w 6838931"/>
              <a:gd name="connsiteY4" fmla="*/ 0 h 1077069"/>
              <a:gd name="connsiteX5" fmla="*/ 6838931 w 6838931"/>
              <a:gd name="connsiteY5" fmla="*/ 381636 h 1077069"/>
              <a:gd name="connsiteX6" fmla="*/ 6838931 w 6838931"/>
              <a:gd name="connsiteY6" fmla="*/ 381636 h 1077069"/>
              <a:gd name="connsiteX7" fmla="*/ 6838931 w 6838931"/>
              <a:gd name="connsiteY7" fmla="*/ 545194 h 1077069"/>
              <a:gd name="connsiteX8" fmla="*/ 6838931 w 6838931"/>
              <a:gd name="connsiteY8" fmla="*/ 654233 h 1077069"/>
              <a:gd name="connsiteX9" fmla="*/ 3566082 w 6838931"/>
              <a:gd name="connsiteY9" fmla="*/ 654233 h 1077069"/>
              <a:gd name="connsiteX10" fmla="*/ 3766688 w 6838931"/>
              <a:gd name="connsiteY10" fmla="*/ 1077069 h 1077069"/>
              <a:gd name="connsiteX11" fmla="*/ 1139822 w 6838931"/>
              <a:gd name="connsiteY11" fmla="*/ 654233 h 1077069"/>
              <a:gd name="connsiteX12" fmla="*/ 0 w 6838931"/>
              <a:gd name="connsiteY12" fmla="*/ 654233 h 1077069"/>
              <a:gd name="connsiteX13" fmla="*/ 0 w 6838931"/>
              <a:gd name="connsiteY13" fmla="*/ 545194 h 1077069"/>
              <a:gd name="connsiteX14" fmla="*/ 0 w 6838931"/>
              <a:gd name="connsiteY14" fmla="*/ 381636 h 1077069"/>
              <a:gd name="connsiteX15" fmla="*/ 0 w 6838931"/>
              <a:gd name="connsiteY15" fmla="*/ 381636 h 1077069"/>
              <a:gd name="connsiteX16" fmla="*/ 0 w 6838931"/>
              <a:gd name="connsiteY16" fmla="*/ 0 h 1077069"/>
              <a:gd name="connsiteX0" fmla="*/ 0 w 6838931"/>
              <a:gd name="connsiteY0" fmla="*/ 0 h 1077069"/>
              <a:gd name="connsiteX1" fmla="*/ 1139822 w 6838931"/>
              <a:gd name="connsiteY1" fmla="*/ 0 h 1077069"/>
              <a:gd name="connsiteX2" fmla="*/ 1139822 w 6838931"/>
              <a:gd name="connsiteY2" fmla="*/ 0 h 1077069"/>
              <a:gd name="connsiteX3" fmla="*/ 2849555 w 6838931"/>
              <a:gd name="connsiteY3" fmla="*/ 0 h 1077069"/>
              <a:gd name="connsiteX4" fmla="*/ 6838931 w 6838931"/>
              <a:gd name="connsiteY4" fmla="*/ 0 h 1077069"/>
              <a:gd name="connsiteX5" fmla="*/ 6838931 w 6838931"/>
              <a:gd name="connsiteY5" fmla="*/ 381636 h 1077069"/>
              <a:gd name="connsiteX6" fmla="*/ 6838931 w 6838931"/>
              <a:gd name="connsiteY6" fmla="*/ 381636 h 1077069"/>
              <a:gd name="connsiteX7" fmla="*/ 6838931 w 6838931"/>
              <a:gd name="connsiteY7" fmla="*/ 545194 h 1077069"/>
              <a:gd name="connsiteX8" fmla="*/ 6838931 w 6838931"/>
              <a:gd name="connsiteY8" fmla="*/ 654233 h 1077069"/>
              <a:gd name="connsiteX9" fmla="*/ 3566082 w 6838931"/>
              <a:gd name="connsiteY9" fmla="*/ 654233 h 1077069"/>
              <a:gd name="connsiteX10" fmla="*/ 3766688 w 6838931"/>
              <a:gd name="connsiteY10" fmla="*/ 1077069 h 1077069"/>
              <a:gd name="connsiteX11" fmla="*/ 2462681 w 6838931"/>
              <a:gd name="connsiteY11" fmla="*/ 654233 h 1077069"/>
              <a:gd name="connsiteX12" fmla="*/ 0 w 6838931"/>
              <a:gd name="connsiteY12" fmla="*/ 654233 h 1077069"/>
              <a:gd name="connsiteX13" fmla="*/ 0 w 6838931"/>
              <a:gd name="connsiteY13" fmla="*/ 545194 h 1077069"/>
              <a:gd name="connsiteX14" fmla="*/ 0 w 6838931"/>
              <a:gd name="connsiteY14" fmla="*/ 381636 h 1077069"/>
              <a:gd name="connsiteX15" fmla="*/ 0 w 6838931"/>
              <a:gd name="connsiteY15" fmla="*/ 381636 h 1077069"/>
              <a:gd name="connsiteX16" fmla="*/ 0 w 6838931"/>
              <a:gd name="connsiteY16" fmla="*/ 0 h 107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38931" h="1077069">
                <a:moveTo>
                  <a:pt x="0" y="0"/>
                </a:moveTo>
                <a:lnTo>
                  <a:pt x="1139822" y="0"/>
                </a:lnTo>
                <a:lnTo>
                  <a:pt x="1139822" y="0"/>
                </a:lnTo>
                <a:lnTo>
                  <a:pt x="2849555" y="0"/>
                </a:lnTo>
                <a:lnTo>
                  <a:pt x="6838931" y="0"/>
                </a:lnTo>
                <a:lnTo>
                  <a:pt x="6838931" y="381636"/>
                </a:lnTo>
                <a:lnTo>
                  <a:pt x="6838931" y="381636"/>
                </a:lnTo>
                <a:lnTo>
                  <a:pt x="6838931" y="545194"/>
                </a:lnTo>
                <a:lnTo>
                  <a:pt x="6838931" y="654233"/>
                </a:lnTo>
                <a:lnTo>
                  <a:pt x="3566082" y="654233"/>
                </a:lnTo>
                <a:lnTo>
                  <a:pt x="3766688" y="1077069"/>
                </a:lnTo>
                <a:lnTo>
                  <a:pt x="2462681" y="654233"/>
                </a:lnTo>
                <a:lnTo>
                  <a:pt x="0" y="654233"/>
                </a:lnTo>
                <a:lnTo>
                  <a:pt x="0" y="545194"/>
                </a:lnTo>
                <a:lnTo>
                  <a:pt x="0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1B1E75-217E-495F-A273-37E9E69F0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224" y="2968156"/>
            <a:ext cx="3333341" cy="514663"/>
          </a:xfrm>
          <a:prstGeom prst="rect">
            <a:avLst/>
          </a:prstGeom>
        </p:spPr>
      </p:pic>
      <p:sp>
        <p:nvSpPr>
          <p:cNvPr id="18" name="Abgerundete rechteckige Legende 11">
            <a:extLst>
              <a:ext uri="{FF2B5EF4-FFF2-40B4-BE49-F238E27FC236}">
                <a16:creationId xmlns:a16="http://schemas.microsoft.com/office/drawing/2014/main" id="{9BCCEC61-50A1-468F-AEC1-67C555DA2F40}"/>
              </a:ext>
            </a:extLst>
          </p:cNvPr>
          <p:cNvSpPr>
            <a:spLocks noChangeAspect="1"/>
          </p:cNvSpPr>
          <p:nvPr/>
        </p:nvSpPr>
        <p:spPr>
          <a:xfrm>
            <a:off x="5796999" y="1038908"/>
            <a:ext cx="1653915" cy="598484"/>
          </a:xfrm>
          <a:prstGeom prst="wedgeRoundRectCallout">
            <a:avLst>
              <a:gd name="adj1" fmla="val 3232"/>
              <a:gd name="adj2" fmla="val 171761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Unterschriften zusammengefasst</a:t>
            </a:r>
          </a:p>
        </p:txBody>
      </p:sp>
      <p:sp>
        <p:nvSpPr>
          <p:cNvPr id="19" name="Abgerundete rechteckige Legende 18">
            <a:extLst>
              <a:ext uri="{FF2B5EF4-FFF2-40B4-BE49-F238E27FC236}">
                <a16:creationId xmlns:a16="http://schemas.microsoft.com/office/drawing/2014/main" id="{786BE22F-DE2B-4D5B-BAC8-F88E5C0B0E19}"/>
              </a:ext>
            </a:extLst>
          </p:cNvPr>
          <p:cNvSpPr>
            <a:spLocks noChangeAspect="1"/>
          </p:cNvSpPr>
          <p:nvPr/>
        </p:nvSpPr>
        <p:spPr>
          <a:xfrm>
            <a:off x="7450915" y="1889687"/>
            <a:ext cx="1420390" cy="763803"/>
          </a:xfrm>
          <a:prstGeom prst="wedgeRoundRectCallout">
            <a:avLst>
              <a:gd name="adj1" fmla="val 4113"/>
              <a:gd name="adj2" fmla="val 131711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 err="1">
                <a:solidFill>
                  <a:srgbClr val="606060"/>
                </a:solidFill>
              </a:rPr>
              <a:t>Zusätzl</a:t>
            </a:r>
            <a:r>
              <a:rPr lang="de-DE" sz="1400" dirty="0">
                <a:solidFill>
                  <a:srgbClr val="606060"/>
                </a:solidFill>
              </a:rPr>
              <a:t>. Feld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für Unterschrift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Aussteller PTW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B477F80-4CB0-E34E-8AD7-39BDCDE9B2ED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6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832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94E54EB-CA1C-D642-B797-5D85C6E23401}"/>
              </a:ext>
            </a:extLst>
          </p:cNvPr>
          <p:cNvGrpSpPr/>
          <p:nvPr/>
        </p:nvGrpSpPr>
        <p:grpSpPr>
          <a:xfrm>
            <a:off x="7062791" y="1289459"/>
            <a:ext cx="199829" cy="3182333"/>
            <a:chOff x="6987635" y="1289459"/>
            <a:chExt cx="199829" cy="3337162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3E223BE-AE90-C341-88D7-82F629537283}"/>
                </a:ext>
              </a:extLst>
            </p:cNvPr>
            <p:cNvSpPr/>
            <p:nvPr/>
          </p:nvSpPr>
          <p:spPr>
            <a:xfrm>
              <a:off x="6987635" y="1289459"/>
              <a:ext cx="199829" cy="8830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268959F-274F-F24D-AC99-B3117DBBD0F8}"/>
                </a:ext>
              </a:extLst>
            </p:cNvPr>
            <p:cNvSpPr/>
            <p:nvPr/>
          </p:nvSpPr>
          <p:spPr>
            <a:xfrm>
              <a:off x="6987635" y="2172544"/>
              <a:ext cx="199827" cy="5714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C543A27-56F2-584B-88D0-9330413515B4}"/>
                </a:ext>
              </a:extLst>
            </p:cNvPr>
            <p:cNvSpPr/>
            <p:nvPr/>
          </p:nvSpPr>
          <p:spPr>
            <a:xfrm>
              <a:off x="6987635" y="2743956"/>
              <a:ext cx="199827" cy="12198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8F09A7E6-09FD-254C-BF11-C2191FE0947C}"/>
                </a:ext>
              </a:extLst>
            </p:cNvPr>
            <p:cNvSpPr/>
            <p:nvPr/>
          </p:nvSpPr>
          <p:spPr>
            <a:xfrm>
              <a:off x="6987635" y="3963767"/>
              <a:ext cx="199829" cy="66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60606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8" name="Inhaltsplatzhalter 5">
            <a:extLst>
              <a:ext uri="{FF2B5EF4-FFF2-40B4-BE49-F238E27FC236}">
                <a16:creationId xmlns:a16="http://schemas.microsoft.com/office/drawing/2014/main" id="{06BAD019-29D6-4B44-938D-4BAAB2449655}"/>
              </a:ext>
            </a:extLst>
          </p:cNvPr>
          <p:cNvSpPr txBox="1">
            <a:spLocks/>
          </p:cNvSpPr>
          <p:nvPr/>
        </p:nvSpPr>
        <p:spPr>
          <a:xfrm>
            <a:off x="7023773" y="3988367"/>
            <a:ext cx="385372" cy="308237"/>
          </a:xfrm>
          <a:prstGeom prst="rect">
            <a:avLst/>
          </a:prstGeom>
        </p:spPr>
        <p:txBody>
          <a:bodyPr/>
          <a:lstStyle>
            <a:lvl1pPr marL="257168" indent="-25716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400">
                <a:solidFill>
                  <a:srgbClr val="60606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199" indent="-214308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200">
                <a:solidFill>
                  <a:srgbClr val="606060"/>
                </a:solidFill>
                <a:latin typeface="+mn-lt"/>
                <a:ea typeface="ＭＳ Ｐゴシック" charset="0"/>
              </a:defRPr>
            </a:lvl2pPr>
            <a:lvl3pPr marL="857228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•"/>
              <a:defRPr sz="1100">
                <a:solidFill>
                  <a:srgbClr val="606060"/>
                </a:solidFill>
                <a:latin typeface="+mn-lt"/>
                <a:ea typeface="ＭＳ Ｐゴシック" charset="0"/>
              </a:defRPr>
            </a:lvl3pPr>
            <a:lvl4pPr marL="1200120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–"/>
              <a:defRPr sz="1000">
                <a:solidFill>
                  <a:srgbClr val="606060"/>
                </a:solidFill>
                <a:latin typeface="+mn-lt"/>
                <a:ea typeface="ＭＳ Ｐゴシック" charset="0"/>
              </a:defRPr>
            </a:lvl4pPr>
            <a:lvl5pPr marL="1543012" indent="-171446" algn="l" rtl="0" eaLnBrk="0" fontAlgn="b" hangingPunct="0">
              <a:spcBef>
                <a:spcPct val="20000"/>
              </a:spcBef>
              <a:spcAft>
                <a:spcPts val="450"/>
              </a:spcAft>
              <a:buClr>
                <a:srgbClr val="233C7D"/>
              </a:buClr>
              <a:buChar char="»"/>
              <a:defRPr sz="900">
                <a:solidFill>
                  <a:srgbClr val="606060"/>
                </a:solidFill>
                <a:latin typeface="+mn-lt"/>
                <a:ea typeface="ＭＳ Ｐゴシック" charset="0"/>
              </a:defRPr>
            </a:lvl5pPr>
            <a:lvl6pPr marL="1885903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795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686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577" indent="-171446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DE" kern="0" dirty="0">
                <a:solidFill>
                  <a:srgbClr val="233C7D">
                    <a:alpha val="30000"/>
                  </a:srgbClr>
                </a:solidFill>
              </a:rPr>
              <a:t>4.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357B686-79CF-4E4E-A11F-EBBDFB23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943" t="1220" r="1380" b="1792"/>
          <a:stretch/>
        </p:blipFill>
        <p:spPr>
          <a:xfrm>
            <a:off x="2175810" y="1296525"/>
            <a:ext cx="4799104" cy="3172054"/>
          </a:xfrm>
          <a:prstGeom prst="rect">
            <a:avLst/>
          </a:prstGeom>
          <a:ln>
            <a:solidFill>
              <a:srgbClr val="606060">
                <a:alpha val="30000"/>
              </a:srgbClr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4. Information des Arbeitsteams</a:t>
            </a:r>
          </a:p>
        </p:txBody>
      </p:sp>
      <p:sp>
        <p:nvSpPr>
          <p:cNvPr id="9" name="Rechteckige Legende 10">
            <a:extLst>
              <a:ext uri="{FF2B5EF4-FFF2-40B4-BE49-F238E27FC236}">
                <a16:creationId xmlns:a16="http://schemas.microsoft.com/office/drawing/2014/main" id="{E59CAB6C-2716-1F40-B231-D6C128A78F4F}"/>
              </a:ext>
            </a:extLst>
          </p:cNvPr>
          <p:cNvSpPr/>
          <p:nvPr/>
        </p:nvSpPr>
        <p:spPr>
          <a:xfrm>
            <a:off x="279419" y="2032000"/>
            <a:ext cx="7200881" cy="2216150"/>
          </a:xfrm>
          <a:custGeom>
            <a:avLst/>
            <a:gdLst>
              <a:gd name="connsiteX0" fmla="*/ 0 w 6838931"/>
              <a:gd name="connsiteY0" fmla="*/ 0 h 654233"/>
              <a:gd name="connsiteX1" fmla="*/ 1139822 w 6838931"/>
              <a:gd name="connsiteY1" fmla="*/ 0 h 654233"/>
              <a:gd name="connsiteX2" fmla="*/ 1139822 w 6838931"/>
              <a:gd name="connsiteY2" fmla="*/ 0 h 654233"/>
              <a:gd name="connsiteX3" fmla="*/ 2849555 w 6838931"/>
              <a:gd name="connsiteY3" fmla="*/ 0 h 654233"/>
              <a:gd name="connsiteX4" fmla="*/ 6838931 w 6838931"/>
              <a:gd name="connsiteY4" fmla="*/ 0 h 654233"/>
              <a:gd name="connsiteX5" fmla="*/ 6838931 w 6838931"/>
              <a:gd name="connsiteY5" fmla="*/ 381636 h 654233"/>
              <a:gd name="connsiteX6" fmla="*/ 6838931 w 6838931"/>
              <a:gd name="connsiteY6" fmla="*/ 381636 h 654233"/>
              <a:gd name="connsiteX7" fmla="*/ 6838931 w 6838931"/>
              <a:gd name="connsiteY7" fmla="*/ 545194 h 654233"/>
              <a:gd name="connsiteX8" fmla="*/ 6838931 w 6838931"/>
              <a:gd name="connsiteY8" fmla="*/ 654233 h 654233"/>
              <a:gd name="connsiteX9" fmla="*/ 2849555 w 6838931"/>
              <a:gd name="connsiteY9" fmla="*/ 654233 h 654233"/>
              <a:gd name="connsiteX10" fmla="*/ 2493748 w 6838931"/>
              <a:gd name="connsiteY10" fmla="*/ 1616819 h 654233"/>
              <a:gd name="connsiteX11" fmla="*/ 1139822 w 6838931"/>
              <a:gd name="connsiteY11" fmla="*/ 654233 h 654233"/>
              <a:gd name="connsiteX12" fmla="*/ 0 w 6838931"/>
              <a:gd name="connsiteY12" fmla="*/ 654233 h 654233"/>
              <a:gd name="connsiteX13" fmla="*/ 0 w 6838931"/>
              <a:gd name="connsiteY13" fmla="*/ 545194 h 654233"/>
              <a:gd name="connsiteX14" fmla="*/ 0 w 6838931"/>
              <a:gd name="connsiteY14" fmla="*/ 381636 h 654233"/>
              <a:gd name="connsiteX15" fmla="*/ 0 w 6838931"/>
              <a:gd name="connsiteY15" fmla="*/ 381636 h 654233"/>
              <a:gd name="connsiteX16" fmla="*/ 0 w 6838931"/>
              <a:gd name="connsiteY16" fmla="*/ 0 h 654233"/>
              <a:gd name="connsiteX0" fmla="*/ 0 w 6838931"/>
              <a:gd name="connsiteY0" fmla="*/ 0 h 1616819"/>
              <a:gd name="connsiteX1" fmla="*/ 1139822 w 6838931"/>
              <a:gd name="connsiteY1" fmla="*/ 0 h 1616819"/>
              <a:gd name="connsiteX2" fmla="*/ 1139822 w 6838931"/>
              <a:gd name="connsiteY2" fmla="*/ 0 h 1616819"/>
              <a:gd name="connsiteX3" fmla="*/ 2849555 w 6838931"/>
              <a:gd name="connsiteY3" fmla="*/ 0 h 1616819"/>
              <a:gd name="connsiteX4" fmla="*/ 6838931 w 6838931"/>
              <a:gd name="connsiteY4" fmla="*/ 0 h 1616819"/>
              <a:gd name="connsiteX5" fmla="*/ 6838931 w 6838931"/>
              <a:gd name="connsiteY5" fmla="*/ 381636 h 1616819"/>
              <a:gd name="connsiteX6" fmla="*/ 6838931 w 6838931"/>
              <a:gd name="connsiteY6" fmla="*/ 381636 h 1616819"/>
              <a:gd name="connsiteX7" fmla="*/ 6838931 w 6838931"/>
              <a:gd name="connsiteY7" fmla="*/ 545194 h 1616819"/>
              <a:gd name="connsiteX8" fmla="*/ 6838931 w 6838931"/>
              <a:gd name="connsiteY8" fmla="*/ 654233 h 1616819"/>
              <a:gd name="connsiteX9" fmla="*/ 2068505 w 6838931"/>
              <a:gd name="connsiteY9" fmla="*/ 654233 h 1616819"/>
              <a:gd name="connsiteX10" fmla="*/ 2493748 w 6838931"/>
              <a:gd name="connsiteY10" fmla="*/ 1616819 h 1616819"/>
              <a:gd name="connsiteX11" fmla="*/ 1139822 w 6838931"/>
              <a:gd name="connsiteY11" fmla="*/ 654233 h 1616819"/>
              <a:gd name="connsiteX12" fmla="*/ 0 w 6838931"/>
              <a:gd name="connsiteY12" fmla="*/ 654233 h 1616819"/>
              <a:gd name="connsiteX13" fmla="*/ 0 w 6838931"/>
              <a:gd name="connsiteY13" fmla="*/ 545194 h 1616819"/>
              <a:gd name="connsiteX14" fmla="*/ 0 w 6838931"/>
              <a:gd name="connsiteY14" fmla="*/ 381636 h 1616819"/>
              <a:gd name="connsiteX15" fmla="*/ 0 w 6838931"/>
              <a:gd name="connsiteY15" fmla="*/ 381636 h 1616819"/>
              <a:gd name="connsiteX16" fmla="*/ 0 w 6838931"/>
              <a:gd name="connsiteY16" fmla="*/ 0 h 1616819"/>
              <a:gd name="connsiteX0" fmla="*/ 0 w 6838931"/>
              <a:gd name="connsiteY0" fmla="*/ 0 h 1991469"/>
              <a:gd name="connsiteX1" fmla="*/ 1139822 w 6838931"/>
              <a:gd name="connsiteY1" fmla="*/ 0 h 1991469"/>
              <a:gd name="connsiteX2" fmla="*/ 1139822 w 6838931"/>
              <a:gd name="connsiteY2" fmla="*/ 0 h 1991469"/>
              <a:gd name="connsiteX3" fmla="*/ 2849555 w 6838931"/>
              <a:gd name="connsiteY3" fmla="*/ 0 h 1991469"/>
              <a:gd name="connsiteX4" fmla="*/ 6838931 w 6838931"/>
              <a:gd name="connsiteY4" fmla="*/ 0 h 1991469"/>
              <a:gd name="connsiteX5" fmla="*/ 6838931 w 6838931"/>
              <a:gd name="connsiteY5" fmla="*/ 381636 h 1991469"/>
              <a:gd name="connsiteX6" fmla="*/ 6838931 w 6838931"/>
              <a:gd name="connsiteY6" fmla="*/ 381636 h 1991469"/>
              <a:gd name="connsiteX7" fmla="*/ 6838931 w 6838931"/>
              <a:gd name="connsiteY7" fmla="*/ 545194 h 1991469"/>
              <a:gd name="connsiteX8" fmla="*/ 6838931 w 6838931"/>
              <a:gd name="connsiteY8" fmla="*/ 654233 h 1991469"/>
              <a:gd name="connsiteX9" fmla="*/ 2068505 w 6838931"/>
              <a:gd name="connsiteY9" fmla="*/ 654233 h 1991469"/>
              <a:gd name="connsiteX10" fmla="*/ 2354048 w 6838931"/>
              <a:gd name="connsiteY10" fmla="*/ 1991469 h 1991469"/>
              <a:gd name="connsiteX11" fmla="*/ 1139822 w 6838931"/>
              <a:gd name="connsiteY11" fmla="*/ 654233 h 1991469"/>
              <a:gd name="connsiteX12" fmla="*/ 0 w 6838931"/>
              <a:gd name="connsiteY12" fmla="*/ 654233 h 1991469"/>
              <a:gd name="connsiteX13" fmla="*/ 0 w 6838931"/>
              <a:gd name="connsiteY13" fmla="*/ 545194 h 1991469"/>
              <a:gd name="connsiteX14" fmla="*/ 0 w 6838931"/>
              <a:gd name="connsiteY14" fmla="*/ 381636 h 1991469"/>
              <a:gd name="connsiteX15" fmla="*/ 0 w 6838931"/>
              <a:gd name="connsiteY15" fmla="*/ 381636 h 1991469"/>
              <a:gd name="connsiteX16" fmla="*/ 0 w 6838931"/>
              <a:gd name="connsiteY16" fmla="*/ 0 h 1991469"/>
              <a:gd name="connsiteX0" fmla="*/ 0 w 6838931"/>
              <a:gd name="connsiteY0" fmla="*/ 0 h 1299108"/>
              <a:gd name="connsiteX1" fmla="*/ 1139822 w 6838931"/>
              <a:gd name="connsiteY1" fmla="*/ 0 h 1299108"/>
              <a:gd name="connsiteX2" fmla="*/ 1139822 w 6838931"/>
              <a:gd name="connsiteY2" fmla="*/ 0 h 1299108"/>
              <a:gd name="connsiteX3" fmla="*/ 2849555 w 6838931"/>
              <a:gd name="connsiteY3" fmla="*/ 0 h 1299108"/>
              <a:gd name="connsiteX4" fmla="*/ 6838931 w 6838931"/>
              <a:gd name="connsiteY4" fmla="*/ 0 h 1299108"/>
              <a:gd name="connsiteX5" fmla="*/ 6838931 w 6838931"/>
              <a:gd name="connsiteY5" fmla="*/ 381636 h 1299108"/>
              <a:gd name="connsiteX6" fmla="*/ 6838931 w 6838931"/>
              <a:gd name="connsiteY6" fmla="*/ 381636 h 1299108"/>
              <a:gd name="connsiteX7" fmla="*/ 6838931 w 6838931"/>
              <a:gd name="connsiteY7" fmla="*/ 545194 h 1299108"/>
              <a:gd name="connsiteX8" fmla="*/ 6838931 w 6838931"/>
              <a:gd name="connsiteY8" fmla="*/ 654233 h 1299108"/>
              <a:gd name="connsiteX9" fmla="*/ 2068505 w 6838931"/>
              <a:gd name="connsiteY9" fmla="*/ 654233 h 1299108"/>
              <a:gd name="connsiteX10" fmla="*/ 2329925 w 6838931"/>
              <a:gd name="connsiteY10" fmla="*/ 1299108 h 1299108"/>
              <a:gd name="connsiteX11" fmla="*/ 1139822 w 6838931"/>
              <a:gd name="connsiteY11" fmla="*/ 654233 h 1299108"/>
              <a:gd name="connsiteX12" fmla="*/ 0 w 6838931"/>
              <a:gd name="connsiteY12" fmla="*/ 654233 h 1299108"/>
              <a:gd name="connsiteX13" fmla="*/ 0 w 6838931"/>
              <a:gd name="connsiteY13" fmla="*/ 545194 h 1299108"/>
              <a:gd name="connsiteX14" fmla="*/ 0 w 6838931"/>
              <a:gd name="connsiteY14" fmla="*/ 381636 h 1299108"/>
              <a:gd name="connsiteX15" fmla="*/ 0 w 6838931"/>
              <a:gd name="connsiteY15" fmla="*/ 381636 h 1299108"/>
              <a:gd name="connsiteX16" fmla="*/ 0 w 6838931"/>
              <a:gd name="connsiteY16" fmla="*/ 0 h 129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38931" h="1299108">
                <a:moveTo>
                  <a:pt x="0" y="0"/>
                </a:moveTo>
                <a:lnTo>
                  <a:pt x="1139822" y="0"/>
                </a:lnTo>
                <a:lnTo>
                  <a:pt x="1139822" y="0"/>
                </a:lnTo>
                <a:lnTo>
                  <a:pt x="2849555" y="0"/>
                </a:lnTo>
                <a:lnTo>
                  <a:pt x="6838931" y="0"/>
                </a:lnTo>
                <a:lnTo>
                  <a:pt x="6838931" y="381636"/>
                </a:lnTo>
                <a:lnTo>
                  <a:pt x="6838931" y="381636"/>
                </a:lnTo>
                <a:lnTo>
                  <a:pt x="6838931" y="545194"/>
                </a:lnTo>
                <a:lnTo>
                  <a:pt x="6838931" y="654233"/>
                </a:lnTo>
                <a:lnTo>
                  <a:pt x="2068505" y="654233"/>
                </a:lnTo>
                <a:lnTo>
                  <a:pt x="2329925" y="1299108"/>
                </a:lnTo>
                <a:lnTo>
                  <a:pt x="1139822" y="654233"/>
                </a:lnTo>
                <a:lnTo>
                  <a:pt x="0" y="654233"/>
                </a:lnTo>
                <a:lnTo>
                  <a:pt x="0" y="545194"/>
                </a:lnTo>
                <a:lnTo>
                  <a:pt x="0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22225"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5DAEA3-D96E-4047-AF03-B78E959DB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6" t="-746" r="-124" b="1549"/>
          <a:stretch/>
        </p:blipFill>
        <p:spPr>
          <a:xfrm>
            <a:off x="349269" y="2101850"/>
            <a:ext cx="7052558" cy="984250"/>
          </a:xfrm>
          <a:prstGeom prst="rect">
            <a:avLst/>
          </a:prstGeom>
        </p:spPr>
      </p:pic>
      <p:sp>
        <p:nvSpPr>
          <p:cNvPr id="11" name="Abgerundete rechteckige Legende 15">
            <a:extLst>
              <a:ext uri="{FF2B5EF4-FFF2-40B4-BE49-F238E27FC236}">
                <a16:creationId xmlns:a16="http://schemas.microsoft.com/office/drawing/2014/main" id="{B33A7B4E-7AA9-43DD-811F-443B7630FD6D}"/>
              </a:ext>
            </a:extLst>
          </p:cNvPr>
          <p:cNvSpPr>
            <a:spLocks noChangeAspect="1"/>
          </p:cNvSpPr>
          <p:nvPr/>
        </p:nvSpPr>
        <p:spPr>
          <a:xfrm>
            <a:off x="7655318" y="1645465"/>
            <a:ext cx="1215986" cy="567775"/>
          </a:xfrm>
          <a:prstGeom prst="wedgeRoundRectCallout">
            <a:avLst>
              <a:gd name="adj1" fmla="val -57610"/>
              <a:gd name="adj2" fmla="val 110388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weitere 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Unterschriften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2EE68F5-29D1-D14E-AE14-A0736246BA95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5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75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– Job Hazard Analysis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Seite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9AA99C-7D00-43B4-BC48-010C1E9A6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" t="1812" r="259" b="419"/>
          <a:stretch/>
        </p:blipFill>
        <p:spPr>
          <a:xfrm>
            <a:off x="558800" y="1798133"/>
            <a:ext cx="8013700" cy="1618018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11" name="Abgerundete rechteckige Legende 16">
            <a:extLst>
              <a:ext uri="{FF2B5EF4-FFF2-40B4-BE49-F238E27FC236}">
                <a16:creationId xmlns:a16="http://schemas.microsoft.com/office/drawing/2014/main" id="{51B6EE8D-4D87-4ADD-B4A6-D472A75CBF3E}"/>
              </a:ext>
            </a:extLst>
          </p:cNvPr>
          <p:cNvSpPr>
            <a:spLocks noChangeAspect="1"/>
          </p:cNvSpPr>
          <p:nvPr/>
        </p:nvSpPr>
        <p:spPr>
          <a:xfrm>
            <a:off x="6409459" y="528310"/>
            <a:ext cx="1731242" cy="983892"/>
          </a:xfrm>
          <a:prstGeom prst="wedgeRoundRectCallout">
            <a:avLst>
              <a:gd name="adj1" fmla="val 2276"/>
              <a:gd name="adj2" fmla="val 89657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Seite 2 mit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weiteren Feldern für „Arbeitsschritte“ und Unterschriften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A9B8513-D8E1-F341-AFD4-065C7559563F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3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auf der Tankstelle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Vor den Arbeiten (1/2)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4949C8-480F-5344-BC69-1FAD8AF3972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7069873" cy="3218659"/>
          </a:xfrm>
        </p:spPr>
        <p:txBody>
          <a:bodyPr lIns="90000" tIns="46800" rIns="90000" bIns="46800"/>
          <a:lstStyle/>
          <a:p>
            <a:pPr marL="0" indent="0">
              <a:buNone/>
            </a:pPr>
            <a:r>
              <a:rPr lang="de-DE" sz="1400" dirty="0"/>
              <a:t>Bei der Erstellung und bei der Überprüfung der JHA sollte immer in der gleichen Reihenfolge vorgegangen werden: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Formalien</a:t>
            </a:r>
            <a:br>
              <a:rPr lang="de-DE" dirty="0"/>
            </a:br>
            <a:r>
              <a:rPr lang="de-DE" dirty="0"/>
              <a:t>(Datum, Adresse, Revision, Namen usw.) 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Inhalte</a:t>
            </a:r>
            <a:br>
              <a:rPr lang="de-DE" dirty="0"/>
            </a:br>
            <a:r>
              <a:rPr lang="de-DE" dirty="0"/>
              <a:t>(Arbeitsschritte, Gefährdungen, Schutzmaßnahmen, Werkzeuge / Dokumente)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Entscheidungen</a:t>
            </a:r>
            <a:br>
              <a:rPr lang="de-DE" dirty="0"/>
            </a:br>
            <a:r>
              <a:rPr lang="de-DE" dirty="0"/>
              <a:t>bezüglich PTW-Pflicht und weiterer Festlegungen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F7D16B5-8BCF-A540-B925-FA90F0E0F45A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66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auf der Tankstelle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Vor den Arbeiten (2/2)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8D89E32-5473-354B-9E59-C4B1A61CBE8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8236324" cy="3672864"/>
          </a:xfrm>
        </p:spPr>
        <p:txBody>
          <a:bodyPr/>
          <a:lstStyle/>
          <a:p>
            <a:pPr marL="255588" indent="-255588">
              <a:buNone/>
              <a:tabLst>
                <a:tab pos="2311400" algn="l"/>
              </a:tabLst>
            </a:pPr>
            <a:r>
              <a:rPr lang="de-DE" dirty="0"/>
              <a:t>Was unter „Sicherheitsmaßnahmen“ nicht ausdrücklich erwähnt werden soll:  </a:t>
            </a:r>
          </a:p>
          <a:p>
            <a:pPr marL="255588" indent="-255588">
              <a:tabLst>
                <a:tab pos="2311400" algn="l"/>
              </a:tabLst>
            </a:pPr>
            <a:r>
              <a:rPr lang="de-DE" dirty="0"/>
              <a:t>Standard-PSA	</a:t>
            </a:r>
            <a:r>
              <a:rPr lang="de-DE" b="1" dirty="0">
                <a:latin typeface="Symbol" panose="05050102010706020507" pitchFamily="18" charset="2"/>
              </a:rPr>
              <a:t>® </a:t>
            </a:r>
            <a:r>
              <a:rPr lang="de-DE" b="1" dirty="0"/>
              <a:t>ist selbstverständlich!</a:t>
            </a:r>
            <a:br>
              <a:rPr lang="de-DE" b="1" dirty="0"/>
            </a:br>
            <a:r>
              <a:rPr lang="de-DE" b="1" dirty="0">
                <a:solidFill>
                  <a:srgbClr val="233C7D"/>
                </a:solidFill>
              </a:rPr>
              <a:t>Aber: </a:t>
            </a:r>
            <a:r>
              <a:rPr lang="de-DE" dirty="0"/>
              <a:t>Spezifikationen der Standard-PSA muss explizit benannt werden, …</a:t>
            </a:r>
          </a:p>
          <a:p>
            <a:pPr marL="255588" indent="-255588">
              <a:tabLst>
                <a:tab pos="2311400" algn="l"/>
              </a:tabLst>
            </a:pPr>
            <a:r>
              <a:rPr lang="de-DE" dirty="0"/>
              <a:t>Standard-Absperrung	</a:t>
            </a:r>
            <a:r>
              <a:rPr lang="de-DE" b="1" dirty="0">
                <a:latin typeface="Symbol" panose="05050102010706020507" pitchFamily="18" charset="2"/>
              </a:rPr>
              <a:t>® </a:t>
            </a:r>
            <a:r>
              <a:rPr lang="de-DE" b="1" dirty="0"/>
              <a:t>ist selbstverständlich!</a:t>
            </a:r>
            <a:br>
              <a:rPr lang="de-DE" b="1" dirty="0"/>
            </a:br>
            <a:r>
              <a:rPr lang="de-DE" b="1" dirty="0">
                <a:solidFill>
                  <a:srgbClr val="233C7D"/>
                </a:solidFill>
              </a:rPr>
              <a:t>Aber: </a:t>
            </a:r>
            <a:r>
              <a:rPr lang="de-DE" dirty="0"/>
              <a:t>Besonderheiten, besondere Abstände/Problemstellungen, …</a:t>
            </a:r>
          </a:p>
          <a:p>
            <a:pPr marL="255588" indent="-255588">
              <a:buNone/>
              <a:tabLst>
                <a:tab pos="2311400" algn="l"/>
              </a:tabLst>
            </a:pPr>
            <a:r>
              <a:rPr lang="de-DE" dirty="0"/>
              <a:t>Was unter „zu verwendende Werkzeuge/Dokumente“ nicht ausdrücklich erwähnt werden soll:  </a:t>
            </a:r>
          </a:p>
          <a:p>
            <a:pPr marL="255588" indent="-255588">
              <a:tabLst>
                <a:tab pos="2311400" algn="l"/>
              </a:tabLst>
            </a:pPr>
            <a:r>
              <a:rPr lang="de-DE" dirty="0"/>
              <a:t>WCF	</a:t>
            </a:r>
            <a:r>
              <a:rPr lang="de-DE" b="1" dirty="0">
                <a:latin typeface="Symbol" panose="05050102010706020507" pitchFamily="18" charset="2"/>
              </a:rPr>
              <a:t>® </a:t>
            </a:r>
            <a:r>
              <a:rPr lang="de-DE" b="1" dirty="0"/>
              <a:t>ist selbstverständlich!</a:t>
            </a:r>
          </a:p>
          <a:p>
            <a:pPr marL="255588" indent="-255588">
              <a:tabLst>
                <a:tab pos="2311400" algn="l"/>
              </a:tabLst>
            </a:pPr>
            <a:r>
              <a:rPr lang="de-DE" dirty="0"/>
              <a:t>JHA	</a:t>
            </a:r>
            <a:r>
              <a:rPr lang="de-DE" b="1" dirty="0">
                <a:latin typeface="Symbol" panose="05050102010706020507" pitchFamily="18" charset="2"/>
              </a:rPr>
              <a:t>® </a:t>
            </a:r>
            <a:r>
              <a:rPr lang="de-DE" b="1" dirty="0"/>
              <a:t>diese hat man gerade in der Hand</a:t>
            </a:r>
          </a:p>
          <a:p>
            <a:pPr marL="255588" indent="-255588">
              <a:buNone/>
              <a:tabLst>
                <a:tab pos="2311400" algn="l"/>
              </a:tabLst>
            </a:pPr>
            <a:r>
              <a:rPr lang="de-DE" b="1" dirty="0">
                <a:solidFill>
                  <a:srgbClr val="233C7D"/>
                </a:solidFill>
              </a:rPr>
              <a:t>Aber: </a:t>
            </a:r>
            <a:r>
              <a:rPr lang="de-DE" b="1" dirty="0"/>
              <a:t> </a:t>
            </a:r>
            <a:endParaRPr lang="de-DE" dirty="0"/>
          </a:p>
          <a:p>
            <a:pPr marL="255588" indent="-255588">
              <a:tabLst>
                <a:tab pos="2311400" algn="l"/>
              </a:tabLst>
            </a:pPr>
            <a:r>
              <a:rPr lang="de-DE" dirty="0"/>
              <a:t>PTW und die zugehörigen Werkzeuge!</a:t>
            </a:r>
          </a:p>
          <a:p>
            <a:pPr marL="255588" indent="-255588">
              <a:tabLst>
                <a:tab pos="2311400" algn="l"/>
              </a:tabLst>
            </a:pPr>
            <a:r>
              <a:rPr lang="de-DE" dirty="0"/>
              <a:t>Wichtige Anmerkungen </a:t>
            </a:r>
            <a:r>
              <a:rPr lang="de-DE"/>
              <a:t>und Hinweise!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43BBD7E-E82A-864C-AE07-392186EE73E0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12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JHA auf der Tankstelle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Während der Arbeiten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69716E4-EA20-B54E-8739-1A4937189AE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8236324" cy="321865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b="1" dirty="0">
                <a:solidFill>
                  <a:srgbClr val="233C7D"/>
                </a:solidFill>
              </a:rPr>
              <a:t>JHA ausstellen, oder – bei vorausgefüllter JHA –</a:t>
            </a:r>
            <a:br>
              <a:rPr lang="de-DE" b="1" dirty="0">
                <a:solidFill>
                  <a:srgbClr val="233C7D"/>
                </a:solidFill>
              </a:rPr>
            </a:br>
            <a:r>
              <a:rPr lang="de-DE" b="1" dirty="0">
                <a:solidFill>
                  <a:srgbClr val="233C7D"/>
                </a:solidFill>
              </a:rPr>
              <a:t>diese überprüfen und anpassen</a:t>
            </a:r>
            <a:r>
              <a:rPr lang="de-DE" b="1" dirty="0"/>
              <a:t> </a:t>
            </a:r>
            <a:r>
              <a:rPr lang="de-DE" dirty="0"/>
              <a:t> 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LMRA durchführen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Während der Arbeit: Änderungen der Rahmenbedingungen und/oder der Aufgaben erkennen</a:t>
            </a:r>
          </a:p>
          <a:p>
            <a:pPr marL="579438" lvl="1" indent="-222250">
              <a:buFont typeface="+mj-lt"/>
              <a:buAutoNum type="alphaLcPeriod"/>
            </a:pPr>
            <a:r>
              <a:rPr lang="de-DE" dirty="0"/>
              <a:t>Handhabung von Veränderungen (Management </a:t>
            </a:r>
            <a:r>
              <a:rPr lang="de-DE" dirty="0" err="1"/>
              <a:t>Of</a:t>
            </a:r>
            <a:r>
              <a:rPr lang="de-DE" dirty="0"/>
              <a:t> Change = MOC):</a:t>
            </a:r>
            <a:br>
              <a:rPr lang="de-DE" dirty="0"/>
            </a:br>
            <a:r>
              <a:rPr lang="de-DE" dirty="0"/>
              <a:t>JHA überprüfen und anpassen</a:t>
            </a:r>
          </a:p>
          <a:p>
            <a:pPr marL="579438" lvl="1" indent="-222250">
              <a:buFont typeface="+mj-lt"/>
              <a:buAutoNum type="alphaLcPeriod"/>
            </a:pPr>
            <a:r>
              <a:rPr lang="de-DE" dirty="0"/>
              <a:t>LMRA durchführen 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Arbeiten beginnen oder – nach MOC – fortsetzen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4E13A-3FC9-4F75-9FAB-23786A8CAFD5}"/>
              </a:ext>
            </a:extLst>
          </p:cNvPr>
          <p:cNvSpPr txBox="1"/>
          <p:nvPr/>
        </p:nvSpPr>
        <p:spPr>
          <a:xfrm>
            <a:off x="5258916" y="1143712"/>
            <a:ext cx="39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rgbClr val="233C7D"/>
                </a:solidFill>
                <a:latin typeface="Wingdings" panose="05000000000000000000" pitchFamily="2" charset="2"/>
              </a:rPr>
              <a:t>ü</a:t>
            </a:r>
            <a:endParaRPr lang="de-DE" dirty="0">
              <a:solidFill>
                <a:srgbClr val="233C7D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50083A5-6853-0B44-810E-5DBAC67C6887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3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B577D-F953-8E44-2115-F7809B28D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A9A27-C2B0-42A3-51A4-1FB5EEEDA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Gefährdung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E5EA56D8-9C73-BD02-83CE-47EEFCE091B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Was ist eine Gefährdung?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9E7164-A69F-A660-357E-E81BABF7D17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5854700" cy="3218659"/>
          </a:xfrm>
        </p:spPr>
        <p:txBody>
          <a:bodyPr/>
          <a:lstStyle/>
          <a:p>
            <a:pPr eaLnBrk="1" hangingPunct="1">
              <a:spcBef>
                <a:spcPts val="0"/>
              </a:spcBef>
              <a:buNone/>
              <a:tabLst>
                <a:tab pos="6276975" algn="r"/>
              </a:tabLst>
            </a:pPr>
            <a:r>
              <a:rPr lang="de-DE" altLang="de-DE" b="1" dirty="0"/>
              <a:t>“Eine potentielle Schadensquelle”</a:t>
            </a:r>
            <a:r>
              <a:rPr lang="de-DE" altLang="de-DE" dirty="0"/>
              <a:t>(ISO 14971 )</a:t>
            </a:r>
          </a:p>
          <a:p>
            <a:r>
              <a:rPr lang="de-DE" altLang="de-DE" dirty="0"/>
              <a:t>Eine Gefährdung entsteht, wenn ein Mensch räumlich und zeitlich in Kontakt mit einem verletzungsbewirkenden Faktor kommen kann.</a:t>
            </a:r>
          </a:p>
          <a:p>
            <a:r>
              <a:rPr lang="de-DE" altLang="de-DE" dirty="0"/>
              <a:t>Dabei können mehrere gefahrbringende Bedingungen zusammenspielen.</a:t>
            </a:r>
          </a:p>
        </p:txBody>
      </p:sp>
      <p:pic>
        <p:nvPicPr>
          <p:cNvPr id="6" name="Picture 5" descr="C:\Dokumente und Einstellungen\Thome\Lokale Einstellungen\Temporary Internet Files\Content.IE5\OXUB4LU7\MC900442028[1].wmf">
            <a:extLst>
              <a:ext uri="{FF2B5EF4-FFF2-40B4-BE49-F238E27FC236}">
                <a16:creationId xmlns:a16="http://schemas.microsoft.com/office/drawing/2014/main" id="{EED54F66-B6C0-ADA2-8B2D-1B84E71E8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714">
            <a:off x="6962876" y="897346"/>
            <a:ext cx="1275571" cy="217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238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PTW – Permit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Sinn &amp; Zweck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17DB5A8-760D-B341-B3A7-FA82DAB2B291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de-DE" dirty="0"/>
              <a:t>„Arbeitserlaubnis-Schein“</a:t>
            </a:r>
          </a:p>
          <a:p>
            <a:r>
              <a:rPr lang="de-DE" dirty="0"/>
              <a:t>Freigabe von Arbeiten mit hohem Risiko durch eine besonders qualifizierte Person</a:t>
            </a:r>
          </a:p>
          <a:p>
            <a:r>
              <a:rPr lang="de-DE" dirty="0"/>
              <a:t>Zusätzliche Sicherheit durch 4-Augen-Prinzip</a:t>
            </a:r>
          </a:p>
          <a:p>
            <a:pPr lvl="1"/>
            <a:r>
              <a:rPr lang="de-DE" dirty="0"/>
              <a:t>Aussteller des Arbeitserlaubnis-Scheins – Permit </a:t>
            </a:r>
            <a:r>
              <a:rPr lang="de-DE" dirty="0" err="1"/>
              <a:t>Issuer</a:t>
            </a:r>
            <a:r>
              <a:rPr lang="de-DE" dirty="0"/>
              <a:t> (PI)</a:t>
            </a:r>
          </a:p>
          <a:p>
            <a:pPr lvl="1"/>
            <a:r>
              <a:rPr lang="de-DE" dirty="0"/>
              <a:t>Ausführender Verantwortliche – Permit Holder (PH)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A18243D-4FFF-3A47-BF68-5857072C56E4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926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PTW – Permit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work</a:t>
            </a:r>
            <a:r>
              <a:rPr lang="de-DE"/>
              <a:t> (1/2)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E1FF6519-1308-F64F-9AC0-369D35DA6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" t="1304" r="3039" b="1712"/>
          <a:stretch/>
        </p:blipFill>
        <p:spPr>
          <a:xfrm>
            <a:off x="2105971" y="808366"/>
            <a:ext cx="2408870" cy="3657164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280377BA-32DF-8E41-8865-6E87DCFE1E93}"/>
              </a:ext>
            </a:extLst>
          </p:cNvPr>
          <p:cNvGrpSpPr/>
          <p:nvPr/>
        </p:nvGrpSpPr>
        <p:grpSpPr>
          <a:xfrm>
            <a:off x="4618130" y="800100"/>
            <a:ext cx="252000" cy="3665429"/>
            <a:chOff x="4618130" y="800100"/>
            <a:chExt cx="252000" cy="3665429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DDDC4E1-C099-8243-A36F-CD43CFAAD8B6}"/>
                </a:ext>
              </a:extLst>
            </p:cNvPr>
            <p:cNvSpPr/>
            <p:nvPr/>
          </p:nvSpPr>
          <p:spPr>
            <a:xfrm>
              <a:off x="4618130" y="800100"/>
              <a:ext cx="252000" cy="8157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8D27D28A-8A3A-A046-B6FF-60859F767998}"/>
                </a:ext>
              </a:extLst>
            </p:cNvPr>
            <p:cNvSpPr/>
            <p:nvPr/>
          </p:nvSpPr>
          <p:spPr>
            <a:xfrm>
              <a:off x="4618130" y="1555489"/>
              <a:ext cx="252000" cy="3177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18660489-A37A-DF41-A835-719657BA136D}"/>
                </a:ext>
              </a:extLst>
            </p:cNvPr>
            <p:cNvSpPr/>
            <p:nvPr/>
          </p:nvSpPr>
          <p:spPr>
            <a:xfrm>
              <a:off x="4618130" y="1778696"/>
              <a:ext cx="252000" cy="4446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2B2DDD2-7D4D-0143-A9E8-44D4DA71DE26}"/>
                </a:ext>
              </a:extLst>
            </p:cNvPr>
            <p:cNvSpPr/>
            <p:nvPr/>
          </p:nvSpPr>
          <p:spPr>
            <a:xfrm>
              <a:off x="4618130" y="2110637"/>
              <a:ext cx="252000" cy="4600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28C92356-5946-7E4C-8CCD-7EADBD5B1FAC}"/>
                </a:ext>
              </a:extLst>
            </p:cNvPr>
            <p:cNvSpPr/>
            <p:nvPr/>
          </p:nvSpPr>
          <p:spPr>
            <a:xfrm>
              <a:off x="4618130" y="2401608"/>
              <a:ext cx="252000" cy="5487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3013764-A6C3-6743-B7EC-9D1F30D489CE}"/>
                </a:ext>
              </a:extLst>
            </p:cNvPr>
            <p:cNvSpPr/>
            <p:nvPr/>
          </p:nvSpPr>
          <p:spPr>
            <a:xfrm>
              <a:off x="4618130" y="2749252"/>
              <a:ext cx="252000" cy="8582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2CFB4C2F-C929-6641-882B-71C7FD555BD2}"/>
                </a:ext>
              </a:extLst>
            </p:cNvPr>
            <p:cNvSpPr/>
            <p:nvPr/>
          </p:nvSpPr>
          <p:spPr>
            <a:xfrm>
              <a:off x="4618130" y="3551130"/>
              <a:ext cx="252000" cy="43142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F77B62A2-6452-C24C-9B82-89D0B2F6E571}"/>
                </a:ext>
              </a:extLst>
            </p:cNvPr>
            <p:cNvSpPr/>
            <p:nvPr/>
          </p:nvSpPr>
          <p:spPr>
            <a:xfrm>
              <a:off x="4618130" y="3839228"/>
              <a:ext cx="252000" cy="62630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solidFill>
                <a:srgbClr val="606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3BAED23-4710-F44E-B67A-CB65D04A6856}"/>
              </a:ext>
            </a:extLst>
          </p:cNvPr>
          <p:cNvGrpSpPr/>
          <p:nvPr/>
        </p:nvGrpSpPr>
        <p:grpSpPr>
          <a:xfrm>
            <a:off x="4596594" y="1023493"/>
            <a:ext cx="3653482" cy="3282773"/>
            <a:chOff x="4571542" y="1023493"/>
            <a:chExt cx="3653482" cy="3282773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0145402E-800C-4144-9384-AA1AE4A1BFE5}"/>
                </a:ext>
              </a:extLst>
            </p:cNvPr>
            <p:cNvSpPr txBox="1"/>
            <p:nvPr/>
          </p:nvSpPr>
          <p:spPr>
            <a:xfrm>
              <a:off x="4571542" y="1023493"/>
              <a:ext cx="26225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233C7D"/>
                  </a:solidFill>
                </a:rPr>
                <a:t>1.   </a:t>
              </a:r>
              <a:r>
                <a:rPr lang="de-DE" sz="1400" dirty="0">
                  <a:solidFill>
                    <a:srgbClr val="606060"/>
                  </a:solidFill>
                </a:rPr>
                <a:t>Kopf/allgemeine Angaben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CB6FF5B-B7E2-C747-B7ED-D692006B89F7}"/>
                </a:ext>
              </a:extLst>
            </p:cNvPr>
            <p:cNvSpPr txBox="1"/>
            <p:nvPr/>
          </p:nvSpPr>
          <p:spPr>
            <a:xfrm>
              <a:off x="4571542" y="1504511"/>
              <a:ext cx="17764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233C7D"/>
                  </a:solidFill>
                </a:rPr>
                <a:t>2.   </a:t>
              </a:r>
              <a:r>
                <a:rPr lang="de-DE" sz="1400" dirty="0">
                  <a:solidFill>
                    <a:srgbClr val="606060"/>
                  </a:solidFill>
                </a:rPr>
                <a:t>Gültigkeitsdauer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AC40223-76FD-8843-96A5-1DC7DA3121A9}"/>
                </a:ext>
              </a:extLst>
            </p:cNvPr>
            <p:cNvSpPr txBox="1"/>
            <p:nvPr/>
          </p:nvSpPr>
          <p:spPr>
            <a:xfrm>
              <a:off x="4571542" y="1781806"/>
              <a:ext cx="2961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233C7D"/>
                  </a:solidFill>
                </a:rPr>
                <a:t>3.   </a:t>
              </a:r>
              <a:r>
                <a:rPr lang="de-DE" sz="1400" dirty="0">
                  <a:solidFill>
                    <a:srgbClr val="606060"/>
                  </a:solidFill>
                </a:rPr>
                <a:t>Zugehörige Unterlagen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C3362905-0E6A-AC46-9670-A6AE8F9FB505}"/>
                </a:ext>
              </a:extLst>
            </p:cNvPr>
            <p:cNvSpPr txBox="1"/>
            <p:nvPr/>
          </p:nvSpPr>
          <p:spPr>
            <a:xfrm>
              <a:off x="4571542" y="2099907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233C7D"/>
                  </a:solidFill>
                </a:rPr>
                <a:t>4.   </a:t>
              </a:r>
              <a:r>
                <a:rPr lang="de-DE" sz="1400" dirty="0">
                  <a:solidFill>
                    <a:srgbClr val="606060"/>
                  </a:solidFill>
                </a:rPr>
                <a:t>Hinweise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692B73E-5121-A34C-B5FF-53EE5AC0DF8C}"/>
                </a:ext>
              </a:extLst>
            </p:cNvPr>
            <p:cNvSpPr txBox="1"/>
            <p:nvPr/>
          </p:nvSpPr>
          <p:spPr>
            <a:xfrm>
              <a:off x="4571542" y="2414859"/>
              <a:ext cx="3196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1400" dirty="0">
                  <a:solidFill>
                    <a:srgbClr val="233C7D"/>
                  </a:solidFill>
                </a:rPr>
                <a:t>5.   </a:t>
              </a:r>
              <a:r>
                <a:rPr lang="de-DE" sz="1400" dirty="0">
                  <a:solidFill>
                    <a:srgbClr val="606060"/>
                  </a:solidFill>
                </a:rPr>
                <a:t>Arbeitserlaubnisschein für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4BBE3C53-1F36-E145-BCEB-606D55FE3B6F}"/>
                </a:ext>
              </a:extLst>
            </p:cNvPr>
            <p:cNvSpPr txBox="1"/>
            <p:nvPr/>
          </p:nvSpPr>
          <p:spPr>
            <a:xfrm>
              <a:off x="4571542" y="2925519"/>
              <a:ext cx="3653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1400" dirty="0">
                  <a:solidFill>
                    <a:srgbClr val="233C7D"/>
                  </a:solidFill>
                </a:rPr>
                <a:t>6.   </a:t>
              </a:r>
              <a:r>
                <a:rPr lang="de-DE" sz="1400" dirty="0">
                  <a:solidFill>
                    <a:srgbClr val="606060"/>
                  </a:solidFill>
                </a:rPr>
                <a:t>Beschreibung der Arbeiten und </a:t>
              </a:r>
              <a:br>
                <a:rPr lang="de-DE" sz="1400" dirty="0">
                  <a:solidFill>
                    <a:srgbClr val="606060"/>
                  </a:solidFill>
                </a:rPr>
              </a:br>
              <a:r>
                <a:rPr lang="de-DE" sz="1400" dirty="0">
                  <a:solidFill>
                    <a:srgbClr val="606060"/>
                  </a:solidFill>
                </a:rPr>
                <a:t>      der verwendeten Werkzeuge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FB683994-F157-ED42-AEF4-46C4BA78F41C}"/>
                </a:ext>
              </a:extLst>
            </p:cNvPr>
            <p:cNvSpPr txBox="1"/>
            <p:nvPr/>
          </p:nvSpPr>
          <p:spPr>
            <a:xfrm>
              <a:off x="4571542" y="3546663"/>
              <a:ext cx="1898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7.   </a:t>
              </a:r>
              <a:r>
                <a:rPr lang="de-DE" sz="1400" dirty="0">
                  <a:solidFill>
                    <a:srgbClr val="606060"/>
                  </a:solidFill>
                </a:rPr>
                <a:t>Angaben zur PSA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99A5162-C31F-6242-9D74-D2F3CE95E6C7}"/>
                </a:ext>
              </a:extLst>
            </p:cNvPr>
            <p:cNvSpPr txBox="1"/>
            <p:nvPr/>
          </p:nvSpPr>
          <p:spPr>
            <a:xfrm>
              <a:off x="4571542" y="3998489"/>
              <a:ext cx="3196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1400" dirty="0">
                  <a:solidFill>
                    <a:schemeClr val="bg1"/>
                  </a:solidFill>
                </a:rPr>
                <a:t>8.   </a:t>
              </a:r>
              <a:r>
                <a:rPr lang="de-DE" sz="1400" dirty="0">
                  <a:solidFill>
                    <a:srgbClr val="606060"/>
                  </a:solidFill>
                </a:rPr>
                <a:t>Notfall-Informationen</a:t>
              </a:r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DD8003A1-04F2-BD4F-A9E9-DC3B94551C4B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96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PTW – Permit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(2/2)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DDDC4E1-C099-8243-A36F-CD43CFAAD8B6}"/>
              </a:ext>
            </a:extLst>
          </p:cNvPr>
          <p:cNvSpPr/>
          <p:nvPr/>
        </p:nvSpPr>
        <p:spPr>
          <a:xfrm>
            <a:off x="4618131" y="800100"/>
            <a:ext cx="252000" cy="81575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D27D28A-8A3A-A046-B6FF-60859F767998}"/>
              </a:ext>
            </a:extLst>
          </p:cNvPr>
          <p:cNvSpPr/>
          <p:nvPr/>
        </p:nvSpPr>
        <p:spPr>
          <a:xfrm>
            <a:off x="4618131" y="1568015"/>
            <a:ext cx="252000" cy="10499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8660489-A37A-DF41-A835-719657BA136D}"/>
              </a:ext>
            </a:extLst>
          </p:cNvPr>
          <p:cNvSpPr/>
          <p:nvPr/>
        </p:nvSpPr>
        <p:spPr>
          <a:xfrm>
            <a:off x="4618131" y="2436312"/>
            <a:ext cx="252000" cy="5386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2B2DDD2-7D4D-0143-A9E8-44D4DA71DE26}"/>
              </a:ext>
            </a:extLst>
          </p:cNvPr>
          <p:cNvSpPr/>
          <p:nvPr/>
        </p:nvSpPr>
        <p:spPr>
          <a:xfrm>
            <a:off x="4618131" y="2855934"/>
            <a:ext cx="252000" cy="110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8C92356-5946-7E4C-8CCD-7EADBD5B1FAC}"/>
              </a:ext>
            </a:extLst>
          </p:cNvPr>
          <p:cNvSpPr/>
          <p:nvPr/>
        </p:nvSpPr>
        <p:spPr>
          <a:xfrm>
            <a:off x="4618131" y="3782860"/>
            <a:ext cx="252000" cy="6826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5AC5E92C-7394-5F48-81A1-A98665AE1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7" t="1141" r="1763" b="1618"/>
          <a:stretch/>
        </p:blipFill>
        <p:spPr>
          <a:xfrm>
            <a:off x="2105971" y="808366"/>
            <a:ext cx="2408871" cy="3657163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2E283C7F-457C-D641-9328-44988AF53D69}"/>
              </a:ext>
            </a:extLst>
          </p:cNvPr>
          <p:cNvSpPr txBox="1"/>
          <p:nvPr/>
        </p:nvSpPr>
        <p:spPr>
          <a:xfrm>
            <a:off x="4627576" y="1044228"/>
            <a:ext cx="2581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9.  </a:t>
            </a:r>
            <a:r>
              <a:rPr lang="de-DE" sz="1400" kern="0" dirty="0">
                <a:solidFill>
                  <a:srgbClr val="606060"/>
                </a:solidFill>
              </a:rPr>
              <a:t>Zusätzliche Gefährdungen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88ECDFB-1F45-1645-9856-5A0095FADE18}"/>
              </a:ext>
            </a:extLst>
          </p:cNvPr>
          <p:cNvSpPr txBox="1"/>
          <p:nvPr/>
        </p:nvSpPr>
        <p:spPr>
          <a:xfrm>
            <a:off x="4533631" y="1765555"/>
            <a:ext cx="3182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10.  </a:t>
            </a:r>
            <a:r>
              <a:rPr lang="de-DE" sz="1400" kern="0" dirty="0">
                <a:solidFill>
                  <a:srgbClr val="606060"/>
                </a:solidFill>
              </a:rPr>
              <a:t>Außer- und Inbetriebnahme</a:t>
            </a:r>
            <a:br>
              <a:rPr lang="de-DE" sz="1400" kern="0" dirty="0">
                <a:solidFill>
                  <a:srgbClr val="606060"/>
                </a:solidFill>
              </a:rPr>
            </a:br>
            <a:r>
              <a:rPr lang="de-DE" sz="1400" kern="0" dirty="0">
                <a:solidFill>
                  <a:srgbClr val="606060"/>
                </a:solidFill>
              </a:rPr>
              <a:t>       von Geräten und Anlagen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9875E22-89D2-CD40-A82C-CE6AA9A606F6}"/>
              </a:ext>
            </a:extLst>
          </p:cNvPr>
          <p:cNvSpPr txBox="1"/>
          <p:nvPr/>
        </p:nvSpPr>
        <p:spPr>
          <a:xfrm>
            <a:off x="4546157" y="2476577"/>
            <a:ext cx="4397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11.  </a:t>
            </a:r>
            <a:r>
              <a:rPr lang="de-DE" sz="1400" kern="0" dirty="0">
                <a:solidFill>
                  <a:srgbClr val="606060"/>
                </a:solidFill>
              </a:rPr>
              <a:t>Unterweisung/Information vor Inbetriebnahme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22C61D5-12C7-9F40-A148-9C9DD8B1CA34}"/>
              </a:ext>
            </a:extLst>
          </p:cNvPr>
          <p:cNvSpPr txBox="1"/>
          <p:nvPr/>
        </p:nvSpPr>
        <p:spPr>
          <a:xfrm>
            <a:off x="4533631" y="3138659"/>
            <a:ext cx="434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12.  </a:t>
            </a:r>
            <a:r>
              <a:rPr lang="de-DE" sz="1400" kern="0" dirty="0">
                <a:solidFill>
                  <a:srgbClr val="606060"/>
                </a:solidFill>
              </a:rPr>
              <a:t>Vor den Arbeiten: Bestätigungen PI und PH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DE973E4C-168C-4547-9908-259598B26268}"/>
              </a:ext>
            </a:extLst>
          </p:cNvPr>
          <p:cNvSpPr txBox="1"/>
          <p:nvPr/>
        </p:nvSpPr>
        <p:spPr>
          <a:xfrm>
            <a:off x="4533631" y="3981818"/>
            <a:ext cx="434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chemeClr val="bg1"/>
                </a:solidFill>
              </a:rPr>
              <a:t>13.  </a:t>
            </a:r>
            <a:r>
              <a:rPr lang="de-DE" sz="1400" kern="0" dirty="0">
                <a:solidFill>
                  <a:srgbClr val="606060"/>
                </a:solidFill>
              </a:rPr>
              <a:t>Nach den Arbeiten: Bestätigungen PI und PH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21525329-B6C2-294D-A4A6-E501EF19B5D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9DEB57C-D91D-874D-87FA-42994CAFA9E3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836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147DEFDA-8A9B-8845-97D5-7D548944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" t="3067" r="1356" b="3153"/>
          <a:stretch/>
        </p:blipFill>
        <p:spPr>
          <a:xfrm>
            <a:off x="546448" y="1453019"/>
            <a:ext cx="7659280" cy="2352987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PTW – Permit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1. Kopf/allgemeine Angaben &amp; 2. Gültigkeitsdauer</a:t>
            </a:r>
          </a:p>
        </p:txBody>
      </p:sp>
      <p:sp>
        <p:nvSpPr>
          <p:cNvPr id="9" name="Abgerundete rechteckige Legende 9">
            <a:extLst>
              <a:ext uri="{FF2B5EF4-FFF2-40B4-BE49-F238E27FC236}">
                <a16:creationId xmlns:a16="http://schemas.microsoft.com/office/drawing/2014/main" id="{F7DD9E1C-F1FF-4DA7-A483-1F8D19514CC8}"/>
              </a:ext>
            </a:extLst>
          </p:cNvPr>
          <p:cNvSpPr>
            <a:spLocks noChangeAspect="1"/>
          </p:cNvSpPr>
          <p:nvPr/>
        </p:nvSpPr>
        <p:spPr>
          <a:xfrm>
            <a:off x="5336086" y="2188728"/>
            <a:ext cx="1878905" cy="827020"/>
          </a:xfrm>
          <a:prstGeom prst="wedgeRoundRectCallout">
            <a:avLst>
              <a:gd name="adj1" fmla="val -129332"/>
              <a:gd name="adj2" fmla="val 125668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Gültigkeitszeitraum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max. 7 Kalendertage in Folge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0A31837-3EA3-2A44-82CD-5C0728F42C54}"/>
              </a:ext>
            </a:extLst>
          </p:cNvPr>
          <p:cNvSpPr/>
          <p:nvPr/>
        </p:nvSpPr>
        <p:spPr>
          <a:xfrm>
            <a:off x="8312858" y="1446756"/>
            <a:ext cx="252000" cy="1793391"/>
          </a:xfrm>
          <a:prstGeom prst="rect">
            <a:avLst/>
          </a:prstGeom>
          <a:solidFill>
            <a:schemeClr val="bg1"/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EDE44B9-48F9-E54F-8DAF-CF4F63B23167}"/>
              </a:ext>
            </a:extLst>
          </p:cNvPr>
          <p:cNvSpPr/>
          <p:nvPr/>
        </p:nvSpPr>
        <p:spPr>
          <a:xfrm>
            <a:off x="8312858" y="3162822"/>
            <a:ext cx="252000" cy="6431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3D91174-1FDA-CE42-BED8-6867E3517290}"/>
              </a:ext>
            </a:extLst>
          </p:cNvPr>
          <p:cNvSpPr txBox="1"/>
          <p:nvPr/>
        </p:nvSpPr>
        <p:spPr>
          <a:xfrm>
            <a:off x="8294069" y="2167648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1.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A1B5F49-9F33-F548-9F9D-441E59012AA0}"/>
              </a:ext>
            </a:extLst>
          </p:cNvPr>
          <p:cNvSpPr txBox="1"/>
          <p:nvPr/>
        </p:nvSpPr>
        <p:spPr>
          <a:xfrm>
            <a:off x="8294069" y="3317999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2.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5933CEE-1C71-DF49-8D4E-FC946E203DEA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53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PTW – Permit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3. zugehörige Unterlagen &amp; 4. Hinweise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D88F2-90D0-4B5E-AA8E-62A38DF19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8" t="3298" r="1488" b="3585"/>
          <a:stretch/>
        </p:blipFill>
        <p:spPr>
          <a:xfrm>
            <a:off x="546448" y="1453789"/>
            <a:ext cx="7659280" cy="1879951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9" name="Abgerundete rechteckige Legende 9">
            <a:extLst>
              <a:ext uri="{FF2B5EF4-FFF2-40B4-BE49-F238E27FC236}">
                <a16:creationId xmlns:a16="http://schemas.microsoft.com/office/drawing/2014/main" id="{F7DD9E1C-F1FF-4DA7-A483-1F8D19514CC8}"/>
              </a:ext>
            </a:extLst>
          </p:cNvPr>
          <p:cNvSpPr>
            <a:spLocks noChangeAspect="1"/>
          </p:cNvSpPr>
          <p:nvPr/>
        </p:nvSpPr>
        <p:spPr>
          <a:xfrm>
            <a:off x="4427951" y="3437658"/>
            <a:ext cx="1155975" cy="589460"/>
          </a:xfrm>
          <a:prstGeom prst="wedgeRoundRectCallout">
            <a:avLst>
              <a:gd name="adj1" fmla="val -63039"/>
              <a:gd name="adj2" fmla="val -88964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>
                <a:solidFill>
                  <a:srgbClr val="606060"/>
                </a:solidFill>
              </a:rPr>
              <a:t>Hinweise beachten!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66DA91A-F9D0-2345-949D-8A1208004624}"/>
              </a:ext>
            </a:extLst>
          </p:cNvPr>
          <p:cNvSpPr/>
          <p:nvPr/>
        </p:nvSpPr>
        <p:spPr>
          <a:xfrm>
            <a:off x="8312858" y="1446756"/>
            <a:ext cx="252000" cy="17933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9FEE260-298A-7843-A5DB-5F2389903F51}"/>
              </a:ext>
            </a:extLst>
          </p:cNvPr>
          <p:cNvSpPr/>
          <p:nvPr/>
        </p:nvSpPr>
        <p:spPr>
          <a:xfrm>
            <a:off x="8312858" y="2461364"/>
            <a:ext cx="252000" cy="87237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A77C398-D4B2-794C-9626-6CF3EBB79C82}"/>
              </a:ext>
            </a:extLst>
          </p:cNvPr>
          <p:cNvSpPr txBox="1"/>
          <p:nvPr/>
        </p:nvSpPr>
        <p:spPr>
          <a:xfrm>
            <a:off x="8294069" y="1807514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3.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F9E8023-5886-ED4D-9744-8B979614F35C}"/>
              </a:ext>
            </a:extLst>
          </p:cNvPr>
          <p:cNvSpPr txBox="1"/>
          <p:nvPr/>
        </p:nvSpPr>
        <p:spPr>
          <a:xfrm>
            <a:off x="8294069" y="2701018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4.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BA4ED99-BD07-BD4E-8287-321B8F723FE4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98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22349B3-4DF7-6041-B83A-1145F747A318}"/>
              </a:ext>
            </a:extLst>
          </p:cNvPr>
          <p:cNvGrpSpPr/>
          <p:nvPr/>
        </p:nvGrpSpPr>
        <p:grpSpPr>
          <a:xfrm>
            <a:off x="546448" y="1076553"/>
            <a:ext cx="7659280" cy="3388670"/>
            <a:chOff x="546448" y="1076553"/>
            <a:chExt cx="7659280" cy="3388670"/>
          </a:xfrm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F39F87-4A19-46EC-BFC2-A66C4F31F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4" t="2877" r="1876" b="5284"/>
            <a:stretch/>
          </p:blipFill>
          <p:spPr>
            <a:xfrm>
              <a:off x="546448" y="1076553"/>
              <a:ext cx="7659280" cy="2550501"/>
            </a:xfrm>
            <a:prstGeom prst="rect">
              <a:avLst/>
            </a:prstGeom>
            <a:ln>
              <a:solidFill>
                <a:srgbClr val="606060"/>
              </a:solidFill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7E5FA5-1D7A-432E-B89E-F200537F1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2" t="3402" r="577" b="7299"/>
            <a:stretch/>
          </p:blipFill>
          <p:spPr>
            <a:xfrm>
              <a:off x="546448" y="3640692"/>
              <a:ext cx="7659280" cy="824531"/>
            </a:xfrm>
            <a:prstGeom prst="rect">
              <a:avLst/>
            </a:prstGeom>
            <a:ln>
              <a:solidFill>
                <a:srgbClr val="606060"/>
              </a:solidFill>
            </a:ln>
            <a:effectLst/>
          </p:spPr>
        </p:pic>
      </p:grpSp>
      <p:sp>
        <p:nvSpPr>
          <p:cNvPr id="13" name="Rechteck 12">
            <a:extLst>
              <a:ext uri="{FF2B5EF4-FFF2-40B4-BE49-F238E27FC236}">
                <a16:creationId xmlns:a16="http://schemas.microsoft.com/office/drawing/2014/main" id="{B17E95F9-A03E-274A-A0BE-0DB656207CD4}"/>
              </a:ext>
            </a:extLst>
          </p:cNvPr>
          <p:cNvSpPr/>
          <p:nvPr/>
        </p:nvSpPr>
        <p:spPr>
          <a:xfrm>
            <a:off x="8312858" y="1070290"/>
            <a:ext cx="252000" cy="179339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756772C-1B8C-7941-A921-5627D89E8C71}"/>
              </a:ext>
            </a:extLst>
          </p:cNvPr>
          <p:cNvSpPr/>
          <p:nvPr/>
        </p:nvSpPr>
        <p:spPr>
          <a:xfrm>
            <a:off x="8312858" y="2098110"/>
            <a:ext cx="252000" cy="139665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CA04EFC-4EEF-F244-8823-1433A69192CB}"/>
              </a:ext>
            </a:extLst>
          </p:cNvPr>
          <p:cNvSpPr txBox="1"/>
          <p:nvPr/>
        </p:nvSpPr>
        <p:spPr>
          <a:xfrm>
            <a:off x="8294069" y="1437311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5.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1902616-905E-A343-9A32-EF22B75FF208}"/>
              </a:ext>
            </a:extLst>
          </p:cNvPr>
          <p:cNvSpPr txBox="1"/>
          <p:nvPr/>
        </p:nvSpPr>
        <p:spPr>
          <a:xfrm>
            <a:off x="8294069" y="2555904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233C7D"/>
                </a:solidFill>
              </a:rPr>
              <a:t>6.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PTW – Permit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5. Arbeits-Erlaubnisschein, 6. Arbeitsaufgabe &amp; 7. PSA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9330D65-22DA-0143-B89E-808D87043ADE}"/>
              </a:ext>
            </a:extLst>
          </p:cNvPr>
          <p:cNvSpPr/>
          <p:nvPr/>
        </p:nvSpPr>
        <p:spPr>
          <a:xfrm>
            <a:off x="8312858" y="3375764"/>
            <a:ext cx="252000" cy="10960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 rechteckige Legende 13">
            <a:extLst>
              <a:ext uri="{FF2B5EF4-FFF2-40B4-BE49-F238E27FC236}">
                <a16:creationId xmlns:a16="http://schemas.microsoft.com/office/drawing/2014/main" id="{BA257391-C35D-4FF0-B528-397BBB038C95}"/>
              </a:ext>
            </a:extLst>
          </p:cNvPr>
          <p:cNvSpPr>
            <a:spLocks noChangeAspect="1"/>
          </p:cNvSpPr>
          <p:nvPr/>
        </p:nvSpPr>
        <p:spPr>
          <a:xfrm>
            <a:off x="2394214" y="2153297"/>
            <a:ext cx="1131862" cy="662811"/>
          </a:xfrm>
          <a:prstGeom prst="wedgeRoundRectCallout">
            <a:avLst>
              <a:gd name="adj1" fmla="val -45956"/>
              <a:gd name="adj2" fmla="val -76961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„PTW“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wie auf JHA</a:t>
            </a:r>
          </a:p>
        </p:txBody>
      </p:sp>
      <p:sp>
        <p:nvSpPr>
          <p:cNvPr id="21" name="Abgerundete rechteckige Legende 12">
            <a:extLst>
              <a:ext uri="{FF2B5EF4-FFF2-40B4-BE49-F238E27FC236}">
                <a16:creationId xmlns:a16="http://schemas.microsoft.com/office/drawing/2014/main" id="{6D2ED0E0-C70C-4E4C-A23F-27EE999CA7CC}"/>
              </a:ext>
            </a:extLst>
          </p:cNvPr>
          <p:cNvSpPr>
            <a:spLocks noChangeAspect="1"/>
          </p:cNvSpPr>
          <p:nvPr/>
        </p:nvSpPr>
        <p:spPr>
          <a:xfrm>
            <a:off x="6107265" y="2488765"/>
            <a:ext cx="1597160" cy="749832"/>
          </a:xfrm>
          <a:prstGeom prst="wedgeRoundRectCallout">
            <a:avLst>
              <a:gd name="adj1" fmla="val 41825"/>
              <a:gd name="adj2" fmla="val 143172"/>
              <a:gd name="adj3" fmla="val 16667"/>
            </a:avLst>
          </a:prstGeom>
          <a:solidFill>
            <a:schemeClr val="bg1"/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 err="1">
                <a:solidFill>
                  <a:srgbClr val="606060"/>
                </a:solidFill>
              </a:rPr>
              <a:t>Zusätzl</a:t>
            </a:r>
            <a:r>
              <a:rPr lang="de-DE" sz="1400" dirty="0">
                <a:solidFill>
                  <a:srgbClr val="606060"/>
                </a:solidFill>
              </a:rPr>
              <a:t>. PSA: 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Piktogramme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zum Ankreuzen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79B4914-5E0C-8843-AFD0-C7DBD9DB1B39}"/>
              </a:ext>
            </a:extLst>
          </p:cNvPr>
          <p:cNvSpPr txBox="1"/>
          <p:nvPr/>
        </p:nvSpPr>
        <p:spPr>
          <a:xfrm>
            <a:off x="8294069" y="3764666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7.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FD3CAE4-4388-EF49-AF46-C8F9AD6768F9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5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453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1C51E-6B2A-112A-90F0-14C40D266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FB095E-E010-6AB5-4D1B-E2C1E4C85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PTW – Permit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53BF1392-AA3B-7EB0-7E36-EB6095ABF7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Merkpunkte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352BD00-DBC3-762E-4B20-EDBCC845CB1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7885134" cy="3218659"/>
          </a:xfrm>
        </p:spPr>
        <p:txBody>
          <a:bodyPr/>
          <a:lstStyle/>
          <a:p>
            <a:r>
              <a:rPr lang="de-DE" dirty="0"/>
              <a:t>Besondere Regelungen einzelner Gesellschaften beachten</a:t>
            </a:r>
          </a:p>
          <a:p>
            <a:r>
              <a:rPr lang="de-DE" dirty="0"/>
              <a:t>PTW ist </a:t>
            </a:r>
            <a:r>
              <a:rPr lang="de-DE" b="1" dirty="0"/>
              <a:t>immer </a:t>
            </a:r>
            <a:r>
              <a:rPr lang="de-DE" dirty="0"/>
              <a:t>vor Ort auszufüllen</a:t>
            </a:r>
          </a:p>
          <a:p>
            <a:r>
              <a:rPr lang="de-DE" dirty="0"/>
              <a:t>4-Augen-Prinzip:</a:t>
            </a:r>
            <a:br>
              <a:rPr lang="de-DE" dirty="0"/>
            </a:br>
            <a:r>
              <a:rPr lang="de-DE" dirty="0"/>
              <a:t>Der Aussteller des Arbeitserlaubnis-Scheins (PI) ist </a:t>
            </a:r>
            <a:r>
              <a:rPr lang="de-DE" b="1" dirty="0"/>
              <a:t>nie</a:t>
            </a:r>
            <a:r>
              <a:rPr lang="de-DE" dirty="0"/>
              <a:t> der Verantwortliche Ausführende (PH)</a:t>
            </a:r>
          </a:p>
          <a:p>
            <a:r>
              <a:rPr lang="de-DE" dirty="0"/>
              <a:t>Der Verantwortliche Ausführende muss während gesamter Arbeiten vor Ort sein</a:t>
            </a:r>
          </a:p>
          <a:p>
            <a:r>
              <a:rPr lang="de-DE" dirty="0"/>
              <a:t>Management </a:t>
            </a:r>
            <a:r>
              <a:rPr lang="de-DE" dirty="0" err="1"/>
              <a:t>Of</a:t>
            </a:r>
            <a:r>
              <a:rPr lang="de-DE" dirty="0"/>
              <a:t> Change (MOC) während Arbeiten beachten</a:t>
            </a:r>
          </a:p>
          <a:p>
            <a:r>
              <a:rPr lang="de-DE" dirty="0"/>
              <a:t>PTW </a:t>
            </a:r>
            <a:r>
              <a:rPr lang="de-DE" b="1" dirty="0"/>
              <a:t>mindestens</a:t>
            </a:r>
            <a:r>
              <a:rPr lang="de-DE" dirty="0"/>
              <a:t> 1x täglich auf Aktualität prüfen, falls erforderlich anpassen oder </a:t>
            </a:r>
            <a:br>
              <a:rPr lang="de-DE" dirty="0"/>
            </a:br>
            <a:r>
              <a:rPr lang="de-DE" dirty="0"/>
              <a:t>neu ausstellen (lassen)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ACD6AC-D879-5946-91C7-559A3B0DEAA5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3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483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69B460-3522-42EB-9B8D-6285666C2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" t="3076" r="1590" b="4316"/>
          <a:stretch/>
        </p:blipFill>
        <p:spPr>
          <a:xfrm>
            <a:off x="533948" y="1453788"/>
            <a:ext cx="7671779" cy="1928239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A457A27-6D4E-6640-A844-FD0743B411E6}"/>
              </a:ext>
            </a:extLst>
          </p:cNvPr>
          <p:cNvSpPr/>
          <p:nvPr/>
        </p:nvSpPr>
        <p:spPr>
          <a:xfrm>
            <a:off x="8312858" y="1446756"/>
            <a:ext cx="252000" cy="19352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PTW – Permit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8. Notfall-Informationen</a:t>
            </a:r>
          </a:p>
        </p:txBody>
      </p:sp>
      <p:sp>
        <p:nvSpPr>
          <p:cNvPr id="13" name="Abgerundete rechteckige Legende 9">
            <a:extLst>
              <a:ext uri="{FF2B5EF4-FFF2-40B4-BE49-F238E27FC236}">
                <a16:creationId xmlns:a16="http://schemas.microsoft.com/office/drawing/2014/main" id="{1DC83009-8A28-4C44-97AF-EC37E48683EC}"/>
              </a:ext>
            </a:extLst>
          </p:cNvPr>
          <p:cNvSpPr>
            <a:spLocks noChangeAspect="1"/>
          </p:cNvSpPr>
          <p:nvPr/>
        </p:nvSpPr>
        <p:spPr>
          <a:xfrm>
            <a:off x="2110873" y="3536531"/>
            <a:ext cx="2968432" cy="659690"/>
          </a:xfrm>
          <a:prstGeom prst="wedgeRoundRectCallout">
            <a:avLst>
              <a:gd name="adj1" fmla="val -8692"/>
              <a:gd name="adj2" fmla="val -233742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Notfall-Informationen 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(Kontaktdaten auf Gültigkeit prüfen)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0C70111-7EAE-5F4E-A791-9C4D8AF17BC5}"/>
              </a:ext>
            </a:extLst>
          </p:cNvPr>
          <p:cNvSpPr txBox="1"/>
          <p:nvPr/>
        </p:nvSpPr>
        <p:spPr>
          <a:xfrm>
            <a:off x="8294069" y="2260502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8.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5A31A39-FB35-B045-B2EE-AEEE940605AE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76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4E874E-548C-419F-9026-F06A2DF3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1" t="5539" r="858" b="2800"/>
          <a:stretch/>
        </p:blipFill>
        <p:spPr>
          <a:xfrm>
            <a:off x="533947" y="1453788"/>
            <a:ext cx="7671779" cy="2391553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B6F9FF1-714D-A542-9D6D-86DFF956ED6A}"/>
              </a:ext>
            </a:extLst>
          </p:cNvPr>
          <p:cNvSpPr/>
          <p:nvPr/>
        </p:nvSpPr>
        <p:spPr>
          <a:xfrm>
            <a:off x="8312858" y="1446756"/>
            <a:ext cx="252000" cy="239858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E9CC292-29C0-5F45-8256-CB4F5D806279}"/>
              </a:ext>
            </a:extLst>
          </p:cNvPr>
          <p:cNvSpPr txBox="1"/>
          <p:nvPr/>
        </p:nvSpPr>
        <p:spPr>
          <a:xfrm>
            <a:off x="8294069" y="2492159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9.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PTW – Permit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Version 2023 – Details: 9. Zusätzliche Gefährdungen</a:t>
            </a:r>
          </a:p>
        </p:txBody>
      </p:sp>
      <p:sp>
        <p:nvSpPr>
          <p:cNvPr id="13" name="Abgerundete rechteckige Legende 9">
            <a:extLst>
              <a:ext uri="{FF2B5EF4-FFF2-40B4-BE49-F238E27FC236}">
                <a16:creationId xmlns:a16="http://schemas.microsoft.com/office/drawing/2014/main" id="{1DC83009-8A28-4C44-97AF-EC37E48683EC}"/>
              </a:ext>
            </a:extLst>
          </p:cNvPr>
          <p:cNvSpPr>
            <a:spLocks noChangeAspect="1"/>
          </p:cNvSpPr>
          <p:nvPr/>
        </p:nvSpPr>
        <p:spPr>
          <a:xfrm>
            <a:off x="1441016" y="3734471"/>
            <a:ext cx="1483812" cy="518115"/>
          </a:xfrm>
          <a:prstGeom prst="wedgeRoundRectCallout">
            <a:avLst>
              <a:gd name="adj1" fmla="val -4268"/>
              <a:gd name="adj2" fmla="val -181338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>
                <a:solidFill>
                  <a:srgbClr val="606060"/>
                </a:solidFill>
              </a:rPr>
              <a:t>Zusätzliche Gefährdungen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E51C0A4-7E73-7449-BBB2-ECF517F95EF3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332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095194-3117-4BC7-8F40-85406A60C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" t="1351" r="450" b="1511"/>
          <a:stretch/>
        </p:blipFill>
        <p:spPr>
          <a:xfrm>
            <a:off x="533534" y="1446756"/>
            <a:ext cx="7672192" cy="2768253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D9EE62C-773D-CE43-B945-0F9FBAD94F7B}"/>
              </a:ext>
            </a:extLst>
          </p:cNvPr>
          <p:cNvSpPr/>
          <p:nvPr/>
        </p:nvSpPr>
        <p:spPr>
          <a:xfrm>
            <a:off x="8312858" y="1446756"/>
            <a:ext cx="252000" cy="276825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CB707C-5D9C-7C42-B3D3-5A339D2CC5E6}"/>
              </a:ext>
            </a:extLst>
          </p:cNvPr>
          <p:cNvSpPr txBox="1"/>
          <p:nvPr/>
        </p:nvSpPr>
        <p:spPr>
          <a:xfrm>
            <a:off x="8231439" y="267699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10.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PTW – Permit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57199" y="586438"/>
            <a:ext cx="8530225" cy="327572"/>
          </a:xfrm>
        </p:spPr>
        <p:txBody>
          <a:bodyPr/>
          <a:lstStyle/>
          <a:p>
            <a:r>
              <a:rPr lang="de-DE" dirty="0"/>
              <a:t>Version 2023 – Details: 10. Außer- und Inbetriebnahme von Geräten und Anlagen</a:t>
            </a:r>
          </a:p>
        </p:txBody>
      </p:sp>
      <p:sp>
        <p:nvSpPr>
          <p:cNvPr id="13" name="Abgerundete rechteckige Legende 9">
            <a:extLst>
              <a:ext uri="{FF2B5EF4-FFF2-40B4-BE49-F238E27FC236}">
                <a16:creationId xmlns:a16="http://schemas.microsoft.com/office/drawing/2014/main" id="{1DC83009-8A28-4C44-97AF-EC37E48683EC}"/>
              </a:ext>
            </a:extLst>
          </p:cNvPr>
          <p:cNvSpPr>
            <a:spLocks noChangeAspect="1"/>
          </p:cNvSpPr>
          <p:nvPr/>
        </p:nvSpPr>
        <p:spPr>
          <a:xfrm>
            <a:off x="3338707" y="3187021"/>
            <a:ext cx="4095490" cy="943336"/>
          </a:xfrm>
          <a:prstGeom prst="wedgeRoundRectCallout">
            <a:avLst>
              <a:gd name="adj1" fmla="val 7552"/>
              <a:gd name="adj2" fmla="val -199414"/>
              <a:gd name="adj3" fmla="val 16667"/>
            </a:avLst>
          </a:prstGeom>
          <a:solidFill>
            <a:schemeClr val="bg1">
              <a:alpha val="80000"/>
            </a:schemeClr>
          </a:solidFill>
          <a:ln w="22225">
            <a:solidFill>
              <a:srgbClr val="233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rgbClr val="606060"/>
                </a:solidFill>
              </a:rPr>
              <a:t>LOTO-Prinzip </a:t>
            </a:r>
            <a:br>
              <a:rPr lang="de-DE" sz="1400" dirty="0">
                <a:solidFill>
                  <a:srgbClr val="606060"/>
                </a:solidFill>
              </a:rPr>
            </a:br>
            <a:r>
              <a:rPr lang="de-DE" sz="1400" dirty="0">
                <a:solidFill>
                  <a:srgbClr val="606060"/>
                </a:solidFill>
              </a:rPr>
              <a:t>„Isolieren von Energie“ bei </a:t>
            </a:r>
            <a:r>
              <a:rPr lang="de-DE" sz="1400" baseline="0" dirty="0">
                <a:solidFill>
                  <a:srgbClr val="606060"/>
                </a:solidFill>
              </a:rPr>
              <a:t>„Elektroarbeiten“, „Arbeiten an unter Druck stehenden Anlagenteilen“ und „Arbeiten an Anlagen mit Gasen“ </a:t>
            </a:r>
            <a:endParaRPr lang="de-DE" sz="1400" dirty="0">
              <a:solidFill>
                <a:srgbClr val="60606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337479A-1A5A-DE44-A81C-E4ED451256E3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32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0D135-58EB-0B62-5F86-24903AC19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7188B-23C7-C99B-CCC1-8205BBCAE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Arbeitsschutz und Gefährdungsbeurteilung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E8A9B1B5-CA21-F0FE-9A62-504C9E2ADE1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Sinn &amp; Zweck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896FEDCC-A4BA-37EC-903F-94CB53E7024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8477250" cy="3431096"/>
          </a:xfrm>
        </p:spPr>
        <p:txBody>
          <a:bodyPr/>
          <a:lstStyle/>
          <a:p>
            <a:r>
              <a:rPr lang="de-DE" dirty="0"/>
              <a:t>Betrieblicher Arbeitsschutz ist gelebte und vorgelebte Pflege des Personalstammes!</a:t>
            </a:r>
          </a:p>
          <a:p>
            <a:pPr lvl="1"/>
            <a:r>
              <a:rPr lang="de-DE" dirty="0"/>
              <a:t>Mitarbeiter bleiben gesund</a:t>
            </a:r>
          </a:p>
          <a:p>
            <a:pPr lvl="1"/>
            <a:r>
              <a:rPr lang="de-DE" dirty="0"/>
              <a:t>Mitarbeiter sind zufrieden und motiviert</a:t>
            </a:r>
          </a:p>
          <a:p>
            <a:pPr lvl="1"/>
            <a:r>
              <a:rPr lang="de-DE" dirty="0"/>
              <a:t>Mitarbeiter können dauerhaft effizient arbeiten</a:t>
            </a:r>
          </a:p>
          <a:p>
            <a:r>
              <a:rPr lang="de-DE" dirty="0"/>
              <a:t>Betrieblicher Arbeitsschutz stellt sicher, dass der Betrieb vor Verlusten durch Verletzungen und Erkrankungen geschützt wird.</a:t>
            </a:r>
          </a:p>
          <a:p>
            <a:r>
              <a:rPr lang="de-DE" b="1" dirty="0"/>
              <a:t>Basis</a:t>
            </a:r>
            <a:r>
              <a:rPr lang="de-DE" dirty="0"/>
              <a:t> dafür ist die </a:t>
            </a:r>
            <a:r>
              <a:rPr lang="de-DE" b="1" dirty="0"/>
              <a:t>Gefährdungsbeurteilung</a:t>
            </a:r>
            <a:r>
              <a:rPr lang="de-DE" dirty="0"/>
              <a:t> als zentrales Element.</a:t>
            </a:r>
          </a:p>
          <a:p>
            <a:r>
              <a:rPr lang="de-DE" dirty="0"/>
              <a:t>Über die Gefährdungsbeurteilung wird festgestellt, welche Arbeitsschutzmaßnahmen erforderlich sind.</a:t>
            </a:r>
          </a:p>
          <a:p>
            <a:r>
              <a:rPr lang="de-DE" dirty="0"/>
              <a:t>Sie ist Grundlage für ein systematisches und erfolgreiches Sicherheits- und Gesundheitsmanagement.</a:t>
            </a:r>
          </a:p>
          <a:p>
            <a:pPr marL="0" indent="0">
              <a:buNone/>
            </a:pPr>
            <a:r>
              <a:rPr lang="de-DE" dirty="0"/>
              <a:t>Chance:</a:t>
            </a:r>
            <a:br>
              <a:rPr lang="de-DE" dirty="0"/>
            </a:br>
            <a:r>
              <a:rPr lang="de-DE" dirty="0"/>
              <a:t>Wird die Gefährdungsbeurteilung in die Organisation des Betriebes integriert, hilft dies betriebliche Abläufe zu optimieren und Beschäftigte zu motivieren.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3240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7A9BB328-D054-92E2-4160-3D1B7D7D9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" t="13133" r="3080"/>
          <a:stretch/>
        </p:blipFill>
        <p:spPr>
          <a:xfrm>
            <a:off x="2819934" y="997527"/>
            <a:ext cx="3478557" cy="3468370"/>
          </a:xfrm>
          <a:prstGeom prst="rect">
            <a:avLst/>
          </a:prstGeom>
          <a:ln>
            <a:solidFill>
              <a:srgbClr val="606060"/>
            </a:solidFill>
          </a:ln>
          <a:effectLst>
            <a:outerShdw blurRad="76200" dir="13500000" sy="23000" kx="1200000" algn="br" rotWithShape="0">
              <a:srgbClr val="606060">
                <a:alpha val="20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HSSE-Ansprechpartner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4017CA8-7684-C94E-9EBC-65299FF8701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 dirty="0"/>
              <a:t>der aktiv am BBS Sicherheitssystem beteiligten Gesellschaften in Deutschland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B86BC91-46B5-9845-9025-2B8ECBE0011B}"/>
              </a:ext>
            </a:extLst>
          </p:cNvPr>
          <p:cNvSpPr/>
          <p:nvPr/>
        </p:nvSpPr>
        <p:spPr>
          <a:xfrm>
            <a:off x="6522294" y="2112"/>
            <a:ext cx="2621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00" dirty="0">
                <a:solidFill>
                  <a:srgbClr val="233C7D"/>
                </a:solidFill>
                <a:hlinkClick r:id="rId4"/>
              </a:rPr>
              <a:t>https://www.bbs-gt.de/hse-schulungen/deutschland</a:t>
            </a:r>
            <a:endParaRPr lang="de-DE" sz="8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634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6955F-0E86-4041-92D9-1BCD73741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29552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7D6E9-D6AB-841E-4E27-196BD3CF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DC28B-CFB5-8578-3580-9C90F97D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Arbeitsschutz und Gefährdungsbeurteilung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537CF168-9F8C-EBED-1679-954C8E36BD1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Regelwerke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3F51CCC-DB6C-B08E-BD0D-FA8F66659BD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Arbeitsschutzgesetz (ArbSchG) </a:t>
            </a:r>
            <a:endParaRPr lang="de-DE" dirty="0"/>
          </a:p>
          <a:p>
            <a:r>
              <a:rPr lang="de-DE" dirty="0"/>
              <a:t>ArbSchG § 5: Pflicht des Arbeitgebers zur Ermittlung u. Beurteilung der Gefährdungen </a:t>
            </a:r>
          </a:p>
          <a:p>
            <a:r>
              <a:rPr lang="de-DE" dirty="0"/>
              <a:t>ArbSchG § 6: Pflicht des Arbeitgebers zur Dokumentation</a:t>
            </a:r>
          </a:p>
          <a:p>
            <a:pPr lvl="1"/>
            <a:r>
              <a:rPr lang="de-DE" dirty="0"/>
              <a:t>Ergebnisse der Gefährdungsbeurteilung</a:t>
            </a:r>
          </a:p>
          <a:p>
            <a:pPr lvl="1"/>
            <a:r>
              <a:rPr lang="de-DE" dirty="0"/>
              <a:t>Schutzmaßnahmen</a:t>
            </a:r>
          </a:p>
          <a:p>
            <a:pPr lvl="1"/>
            <a:r>
              <a:rPr lang="de-DE" dirty="0"/>
              <a:t>Überprüfungen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de-DE" b="1" dirty="0"/>
              <a:t>Unfallverhütungsvorschrift</a:t>
            </a:r>
            <a:br>
              <a:rPr lang="de-DE" dirty="0"/>
            </a:br>
            <a:r>
              <a:rPr lang="de-DE" dirty="0"/>
              <a:t>"Grundsätze der Prävention" (DGUV Vorschrift 1)</a:t>
            </a:r>
          </a:p>
        </p:txBody>
      </p:sp>
    </p:spTree>
    <p:extLst>
      <p:ext uri="{BB962C8B-B14F-4D97-AF65-F5344CB8AC3E}">
        <p14:creationId xmlns:p14="http://schemas.microsoft.com/office/powerpoint/2010/main" val="137938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31B-F08A-19A8-9FD1-93A9EE786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32ED3-AF7F-BF9C-7A0B-397273470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Gefährdungsbeurteilung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CA2A9E2-EEBA-F5D9-5CAF-36AC64EB3FE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Durchführung der Gefährdungsbeurteilung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5CAEBDF-EFE6-2F79-15A4-4070A12F79F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6248400" cy="3218659"/>
          </a:xfrm>
        </p:spPr>
        <p:txBody>
          <a:bodyPr/>
          <a:lstStyle/>
          <a:p>
            <a:r>
              <a:rPr lang="de-DE" dirty="0"/>
              <a:t>Der Arbeitgeber selbst oder fachkundige Personen, z. B.</a:t>
            </a:r>
          </a:p>
          <a:p>
            <a:pPr lvl="1"/>
            <a:r>
              <a:rPr lang="de-DE" dirty="0"/>
              <a:t>Führungskräfte</a:t>
            </a:r>
          </a:p>
          <a:p>
            <a:pPr lvl="1"/>
            <a:r>
              <a:rPr lang="de-DE" dirty="0"/>
              <a:t>Fachkräfte für Arbeitssicherheit</a:t>
            </a:r>
          </a:p>
          <a:p>
            <a:pPr lvl="1"/>
            <a:r>
              <a:rPr lang="de-DE" dirty="0"/>
              <a:t>Betriebsärzte</a:t>
            </a:r>
          </a:p>
          <a:p>
            <a:r>
              <a:rPr lang="de-DE" dirty="0"/>
              <a:t>Die Verantwortung für die Durchführung der Gefährdungsbeurteilung und für die Umsetzung der Ergebnisse bleibt immer beim Arbeitgeber.</a:t>
            </a:r>
          </a:p>
        </p:txBody>
      </p:sp>
    </p:spTree>
    <p:extLst>
      <p:ext uri="{BB962C8B-B14F-4D97-AF65-F5344CB8AC3E}">
        <p14:creationId xmlns:p14="http://schemas.microsoft.com/office/powerpoint/2010/main" val="287235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6D5F-ED01-160C-970E-50ED5F136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E0FCF-6019-03D2-8881-FB7B7B90E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Gefährdungsbeurteilung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FED7C9AD-E0FF-63F8-6285-6BB5751BEC9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de-DE"/>
              <a:t>Überprüfung der Gefährdungsbeurteilung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6F4EC3-A51B-C117-E8B3-8E4824CF7BC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" y="1055711"/>
            <a:ext cx="6172200" cy="3218659"/>
          </a:xfrm>
        </p:spPr>
        <p:txBody>
          <a:bodyPr/>
          <a:lstStyle/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Der Arbeitgeber ist verpflichtet, regelmäßige Wirksamkeitskontrollen der Gefährdungsbeurteilungen durchzuführen.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Regelmäßig bedeutet: jährlich und anlassbezogen.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Dokumentation der Prüfung und der Änderungen </a:t>
            </a:r>
            <a:r>
              <a:rPr lang="de-DE" dirty="0"/>
              <a:t>(die regelmäßige </a:t>
            </a:r>
            <a:r>
              <a:rPr lang="de-DE" dirty="0" err="1"/>
              <a:t>Revisionierung</a:t>
            </a:r>
            <a:r>
              <a:rPr lang="de-DE" dirty="0"/>
              <a:t> dokumentiert den aktiven Umgang mit Arbeitsschutz).</a:t>
            </a:r>
          </a:p>
        </p:txBody>
      </p:sp>
    </p:spTree>
    <p:extLst>
      <p:ext uri="{BB962C8B-B14F-4D97-AF65-F5344CB8AC3E}">
        <p14:creationId xmlns:p14="http://schemas.microsoft.com/office/powerpoint/2010/main" val="2094470491"/>
      </p:ext>
    </p:extLst>
  </p:cSld>
  <p:clrMapOvr>
    <a:masterClrMapping/>
  </p:clrMapOvr>
</p:sld>
</file>

<file path=ppt/theme/theme1.xml><?xml version="1.0" encoding="utf-8"?>
<a:theme xmlns:a="http://schemas.openxmlformats.org/drawingml/2006/main" name="Super-Master">
  <a:themeElements>
    <a:clrScheme name="Benutzerdefiniert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33C7D"/>
      </a:accent1>
      <a:accent2>
        <a:srgbClr val="5F5F5F"/>
      </a:accent2>
      <a:accent3>
        <a:srgbClr val="FFFFFF"/>
      </a:accent3>
      <a:accent4>
        <a:srgbClr val="000000"/>
      </a:accent4>
      <a:accent5>
        <a:srgbClr val="EB6309"/>
      </a:accent5>
      <a:accent6>
        <a:srgbClr val="2D2D8A"/>
      </a:accent6>
      <a:hlink>
        <a:srgbClr val="233C7D"/>
      </a:hlink>
      <a:folHlink>
        <a:srgbClr val="233C7D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3642</Words>
  <Application>Microsoft Macintosh PowerPoint</Application>
  <PresentationFormat>Bildschirmpräsentation (16:9)</PresentationFormat>
  <Paragraphs>514</Paragraphs>
  <Slides>61</Slides>
  <Notes>54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6" baseType="lpstr">
      <vt:lpstr>Arial</vt:lpstr>
      <vt:lpstr>Calibri</vt:lpstr>
      <vt:lpstr>Symbol</vt:lpstr>
      <vt:lpstr>Wingdings</vt:lpstr>
      <vt:lpstr>Super-Master</vt:lpstr>
      <vt:lpstr>BBS-Sicherheitsschulung 2024</vt:lpstr>
      <vt:lpstr>Partner der BBS-Schulung</vt:lpstr>
      <vt:lpstr>Rechtliche und sonstige Hinweise</vt:lpstr>
      <vt:lpstr>Inhalte</vt:lpstr>
      <vt:lpstr>Gefährdung</vt:lpstr>
      <vt:lpstr>Arbeitsschutz und Gefährdungsbeurteilung</vt:lpstr>
      <vt:lpstr>Arbeitsschutz und Gefährdungsbeurteilung</vt:lpstr>
      <vt:lpstr>Gefährdungsbeurteilung</vt:lpstr>
      <vt:lpstr>Gefährdungsbeurteilung</vt:lpstr>
      <vt:lpstr>Gefährdungsbeurteilung</vt:lpstr>
      <vt:lpstr>Gefährdungsbeurteilung</vt:lpstr>
      <vt:lpstr>Sicherheitsschulungen</vt:lpstr>
      <vt:lpstr>Einheitliches BBS PTW-System</vt:lpstr>
      <vt:lpstr>PTW-System</vt:lpstr>
      <vt:lpstr>Tätigkeitstabelle</vt:lpstr>
      <vt:lpstr>Tätigkeitstabelle</vt:lpstr>
      <vt:lpstr>Tätigkeitstabelle</vt:lpstr>
      <vt:lpstr>Definition Heißarbeiten bzw. Arbeiten mit  Zünd- und/oder Brandgefahr</vt:lpstr>
      <vt:lpstr>Heißarbeiten, Arbeiten mit Zünd- und/oder Brandgefahr in Gefahrenbereichen (1/2)</vt:lpstr>
      <vt:lpstr>Heißarbeiten, Arbeiten mit Zünd- und/oder Brandgefahr in Gefahrenbereichen (2/2)</vt:lpstr>
      <vt:lpstr>Gefahrenbereiche</vt:lpstr>
      <vt:lpstr>Höhenmatrix</vt:lpstr>
      <vt:lpstr>Höhenmatrix</vt:lpstr>
      <vt:lpstr>WCF – Work Clearance Form</vt:lpstr>
      <vt:lpstr>WCF – Work Clearance Form</vt:lpstr>
      <vt:lpstr>WCF – Work Clearance Form</vt:lpstr>
      <vt:lpstr>Sicherheitsschulungen</vt:lpstr>
      <vt:lpstr>Sicherheitsschulungen</vt:lpstr>
      <vt:lpstr>Sicherheitsschulungen</vt:lpstr>
      <vt:lpstr>WCF – Work Clearance Form</vt:lpstr>
      <vt:lpstr>WCF – Work Clearance Form</vt:lpstr>
      <vt:lpstr>WCF – Work Clearance Form</vt:lpstr>
      <vt:lpstr>WCF – Work Clearance Form</vt:lpstr>
      <vt:lpstr>JHA – Job Hazard Analysis</vt:lpstr>
      <vt:lpstr>JHA – Job Hazard Analysis</vt:lpstr>
      <vt:lpstr>JHA – Job Hazard Analysis</vt:lpstr>
      <vt:lpstr>JHA und gesetzliche Gefährdungsbeurteilung</vt:lpstr>
      <vt:lpstr>JHA – Job Hazard Analysis</vt:lpstr>
      <vt:lpstr>JHA – Job Hazard Analysis</vt:lpstr>
      <vt:lpstr>JHA – Job Hazard Analysis</vt:lpstr>
      <vt:lpstr>JHA – Job Hazard Analysis</vt:lpstr>
      <vt:lpstr>JHA – Job Hazard Analysis</vt:lpstr>
      <vt:lpstr>JHA – Job Hazard Analysis</vt:lpstr>
      <vt:lpstr>JHA – Job Hazard Analysis</vt:lpstr>
      <vt:lpstr>JHA – Job Hazard Analysis</vt:lpstr>
      <vt:lpstr>JHA – Job Hazard Analysis</vt:lpstr>
      <vt:lpstr>JHA auf der Tankstelle</vt:lpstr>
      <vt:lpstr>JHA auf der Tankstelle</vt:lpstr>
      <vt:lpstr>JHA auf der Tankstelle</vt:lpstr>
      <vt:lpstr>PTW – Permit to work</vt:lpstr>
      <vt:lpstr>PTW – Permit to work (1/2)</vt:lpstr>
      <vt:lpstr>PTW – Permit to work (2/2)</vt:lpstr>
      <vt:lpstr>PTW – Permit to work</vt:lpstr>
      <vt:lpstr>PTW – Permit to work</vt:lpstr>
      <vt:lpstr>PTW – Permit to work</vt:lpstr>
      <vt:lpstr>PTW – Permit to work</vt:lpstr>
      <vt:lpstr>PTW – Permit to work</vt:lpstr>
      <vt:lpstr>PTW – Permit to work</vt:lpstr>
      <vt:lpstr>PTW – Permit to work</vt:lpstr>
      <vt:lpstr>HSSE-Ansprechpartner</vt:lpstr>
      <vt:lpstr>Vielen Dank für Ihre Aufmerksamkeit!</vt:lpstr>
    </vt:vector>
  </TitlesOfParts>
  <Company>BBS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Ulrich Loessner</dc:creator>
  <cp:lastModifiedBy>Thomas Uber</cp:lastModifiedBy>
  <cp:revision>360</cp:revision>
  <cp:lastPrinted>2021-10-21T10:26:07Z</cp:lastPrinted>
  <dcterms:created xsi:type="dcterms:W3CDTF">2012-12-10T13:50:12Z</dcterms:created>
  <dcterms:modified xsi:type="dcterms:W3CDTF">2024-08-27T10:11:27Z</dcterms:modified>
</cp:coreProperties>
</file>