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5"/>
  </p:notesMasterIdLst>
  <p:handoutMasterIdLst>
    <p:handoutMasterId r:id="rId36"/>
  </p:handoutMasterIdLst>
  <p:sldIdLst>
    <p:sldId id="1651" r:id="rId2"/>
    <p:sldId id="1813" r:id="rId3"/>
    <p:sldId id="1653" r:id="rId4"/>
    <p:sldId id="1506" r:id="rId5"/>
    <p:sldId id="1792" r:id="rId6"/>
    <p:sldId id="1804" r:id="rId7"/>
    <p:sldId id="1793" r:id="rId8"/>
    <p:sldId id="1794" r:id="rId9"/>
    <p:sldId id="1795" r:id="rId10"/>
    <p:sldId id="1796" r:id="rId11"/>
    <p:sldId id="1797" r:id="rId12"/>
    <p:sldId id="1798" r:id="rId13"/>
    <p:sldId id="1799" r:id="rId14"/>
    <p:sldId id="1505" r:id="rId15"/>
    <p:sldId id="1801" r:id="rId16"/>
    <p:sldId id="1814" r:id="rId17"/>
    <p:sldId id="1550" r:id="rId18"/>
    <p:sldId id="1499" r:id="rId19"/>
    <p:sldId id="1749" r:id="rId20"/>
    <p:sldId id="1750" r:id="rId21"/>
    <p:sldId id="411" r:id="rId22"/>
    <p:sldId id="1805" r:id="rId23"/>
    <p:sldId id="1548" r:id="rId24"/>
    <p:sldId id="1761" r:id="rId25"/>
    <p:sldId id="1803" r:id="rId26"/>
    <p:sldId id="1806" r:id="rId27"/>
    <p:sldId id="1807" r:id="rId28"/>
    <p:sldId id="1808" r:id="rId29"/>
    <p:sldId id="1809" r:id="rId30"/>
    <p:sldId id="1810" r:id="rId31"/>
    <p:sldId id="1811" r:id="rId32"/>
    <p:sldId id="1812" r:id="rId33"/>
    <p:sldId id="1760" r:id="rId34"/>
  </p:sldIdLst>
  <p:sldSz cx="9144000" cy="5143500" type="screen16x9"/>
  <p:notesSz cx="6858000" cy="994568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233C7D"/>
    <a:srgbClr val="9EA7AE"/>
    <a:srgbClr val="EB6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719"/>
  </p:normalViewPr>
  <p:slideViewPr>
    <p:cSldViewPr snapToGrid="0" snapToObjects="1">
      <p:cViewPr varScale="1">
        <p:scale>
          <a:sx n="202" d="100"/>
          <a:sy n="202" d="100"/>
        </p:scale>
        <p:origin x="152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F17AE-A8D7-6A40-9397-C87B32B117E6}" type="datetimeFigureOut">
              <a:rPr lang="de-DE" smtClean="0"/>
              <a:t>27.08.24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C2ACA-BE9B-7741-BB48-EAE5352CD1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919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85BBA-42BA-4C08-8818-CEE70D52723C}" type="datetimeFigureOut">
              <a:rPr lang="de-DE" smtClean="0"/>
              <a:t>27.08.24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F32FD-6E71-4C66-8FE1-5CCD608CB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62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388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34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89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52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BB8C-BCC6-8CD1-9D49-0EDAFDF0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E473FA-513E-3AF6-619C-FCFE2E09C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86427F-D2B3-EB56-DE1A-1A3F6BD62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CBF576-4DCB-9D5A-5A09-346A72C92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323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BB8C-BCC6-8CD1-9D49-0EDAFDF0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E473FA-513E-3AF6-619C-FCFE2E09C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86427F-D2B3-EB56-DE1A-1A3F6BD62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CBF576-4DCB-9D5A-5A09-346A72C92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246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319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Anbei die Definition der Heißarbeiten bzw. der Arbeiten mit Zünd- und/oder Brandgefahr bei den verschiedenen Gesellschaften.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72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430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38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C127-7E09-0F70-D805-FDF33D1DD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2758C1-6838-0210-8C65-8D22EF9AA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77B184-B461-1DE3-B2BE-EF1D6DC53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DED25F-5E90-1207-15EE-F9259BF3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46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93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72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5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44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901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30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670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33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bbs-gt.de/" TargetMode="External"/><Relationship Id="rId5" Type="http://schemas.openxmlformats.org/officeDocument/2006/relationships/hyperlink" Target="mailto:info@bbs-gt.de" TargetMode="Externa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593B9BC-4310-F241-ACB8-70EFAF3EA8AC}"/>
              </a:ext>
            </a:extLst>
          </p:cNvPr>
          <p:cNvSpPr/>
          <p:nvPr userDrawn="1"/>
        </p:nvSpPr>
        <p:spPr>
          <a:xfrm>
            <a:off x="0" y="0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8222523-CBC6-E141-AA6E-24C071C41A62}"/>
              </a:ext>
            </a:extLst>
          </p:cNvPr>
          <p:cNvSpPr/>
          <p:nvPr userDrawn="1"/>
        </p:nvSpPr>
        <p:spPr>
          <a:xfrm>
            <a:off x="7265584" y="-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E4BE627-CB4E-EA4F-9DD0-BE1DA0905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AE927C-CC10-8C47-94C3-7191DE1A4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846" y="3989505"/>
            <a:ext cx="3645981" cy="411838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FFC29683-A6B0-354F-8FF1-D09EB7B36E1C}"/>
              </a:ext>
            </a:extLst>
          </p:cNvPr>
          <p:cNvCxnSpPr>
            <a:cxnSpLocks/>
          </p:cNvCxnSpPr>
          <p:nvPr userDrawn="1"/>
        </p:nvCxnSpPr>
        <p:spPr>
          <a:xfrm>
            <a:off x="0" y="4487823"/>
            <a:ext cx="4142827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Untertitel 2">
            <a:extLst>
              <a:ext uri="{FF2B5EF4-FFF2-40B4-BE49-F238E27FC236}">
                <a16:creationId xmlns:a16="http://schemas.microsoft.com/office/drawing/2014/main" id="{C495AF44-E5BD-284D-BF0D-1D0A6B3AFC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3D978DA4-6397-BC4A-B36C-6FCBAA25A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77A98B5-85D8-A34C-9936-690082EAE8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641" y="4027257"/>
            <a:ext cx="845091" cy="7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5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EBB7EC2-2193-7449-8E86-FC90A4E7E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055710"/>
            <a:ext cx="8236324" cy="3218660"/>
          </a:xfrm>
          <a:prstGeom prst="rect">
            <a:avLst/>
          </a:prstGeom>
        </p:spPr>
        <p:txBody>
          <a:bodyPr/>
          <a:lstStyle>
            <a:lvl1pPr marL="0" indent="0" fontAlgn="b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991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Fließtext u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233C7D"/>
                </a:solidFill>
              </a:defRPr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80DE154-E557-A643-8337-9F3FAE01A7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2626635"/>
            <a:ext cx="8236324" cy="1647735"/>
          </a:xfrm>
          <a:prstGeom prst="rect">
            <a:avLst/>
          </a:prstGeom>
        </p:spPr>
        <p:txBody>
          <a:bodyPr/>
          <a:lstStyle>
            <a:lvl1pPr fontAlgn="b">
              <a:spcAft>
                <a:spcPts val="450"/>
              </a:spcAft>
              <a:buClr>
                <a:srgbClr val="233C7D"/>
              </a:buClr>
              <a:defRPr sz="1400">
                <a:solidFill>
                  <a:srgbClr val="606060"/>
                </a:solidFill>
              </a:defRPr>
            </a:lvl1pPr>
            <a:lvl2pPr fontAlgn="b">
              <a:spcAft>
                <a:spcPts val="450"/>
              </a:spcAft>
              <a:buClr>
                <a:srgbClr val="233C7D"/>
              </a:buClr>
              <a:defRPr sz="1200">
                <a:solidFill>
                  <a:srgbClr val="606060"/>
                </a:solidFill>
              </a:defRPr>
            </a:lvl2pPr>
            <a:lvl3pPr fontAlgn="b">
              <a:spcAft>
                <a:spcPts val="450"/>
              </a:spcAft>
              <a:buClr>
                <a:srgbClr val="233C7D"/>
              </a:buClr>
              <a:defRPr sz="1100">
                <a:solidFill>
                  <a:srgbClr val="606060"/>
                </a:solidFill>
              </a:defRPr>
            </a:lvl3pPr>
            <a:lvl4pPr fontAlgn="b">
              <a:spcAft>
                <a:spcPts val="450"/>
              </a:spcAft>
              <a:buClr>
                <a:srgbClr val="233C7D"/>
              </a:buClr>
              <a:defRPr sz="1000">
                <a:solidFill>
                  <a:srgbClr val="606060"/>
                </a:solidFill>
              </a:defRPr>
            </a:lvl4pPr>
            <a:lvl5pPr fontAlgn="b">
              <a:spcAft>
                <a:spcPts val="450"/>
              </a:spcAft>
              <a:buClr>
                <a:srgbClr val="233C7D"/>
              </a:buClr>
              <a:defRPr sz="900">
                <a:solidFill>
                  <a:srgbClr val="606060"/>
                </a:solidFill>
              </a:defRPr>
            </a:lvl5pPr>
          </a:lstStyle>
          <a:p>
            <a:pPr lvl="0"/>
            <a:r>
              <a:rPr lang="de-DE" dirty="0" err="1"/>
              <a:t>Bullets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EBB7EC2-2193-7449-8E86-FC90A4E7E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055710"/>
            <a:ext cx="8236324" cy="1492398"/>
          </a:xfrm>
          <a:prstGeom prst="rect">
            <a:avLst/>
          </a:prstGeom>
        </p:spPr>
        <p:txBody>
          <a:bodyPr/>
          <a:lstStyle>
            <a:lvl1pPr marL="0" indent="0" fontAlgn="b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973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9948FC4-7F6B-1546-BE08-78B885656C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0" y="1055711"/>
            <a:ext cx="8236324" cy="3218659"/>
          </a:xfrm>
          <a:prstGeom prst="rect">
            <a:avLst/>
          </a:prstGeom>
        </p:spPr>
        <p:txBody>
          <a:bodyPr/>
          <a:lstStyle>
            <a:lvl1pPr fontAlgn="b">
              <a:spcAft>
                <a:spcPts val="450"/>
              </a:spcAft>
              <a:buClr>
                <a:srgbClr val="233C7D"/>
              </a:buClr>
              <a:defRPr sz="1400">
                <a:solidFill>
                  <a:srgbClr val="606060"/>
                </a:solidFill>
              </a:defRPr>
            </a:lvl1pPr>
            <a:lvl2pPr fontAlgn="b">
              <a:spcAft>
                <a:spcPts val="450"/>
              </a:spcAft>
              <a:buClr>
                <a:srgbClr val="233C7D"/>
              </a:buClr>
              <a:defRPr sz="1200">
                <a:solidFill>
                  <a:srgbClr val="606060"/>
                </a:solidFill>
              </a:defRPr>
            </a:lvl2pPr>
            <a:lvl3pPr fontAlgn="b">
              <a:spcAft>
                <a:spcPts val="450"/>
              </a:spcAft>
              <a:buClr>
                <a:srgbClr val="233C7D"/>
              </a:buClr>
              <a:defRPr sz="1100">
                <a:solidFill>
                  <a:srgbClr val="606060"/>
                </a:solidFill>
              </a:defRPr>
            </a:lvl3pPr>
            <a:lvl4pPr fontAlgn="b">
              <a:spcAft>
                <a:spcPts val="450"/>
              </a:spcAft>
              <a:buClr>
                <a:srgbClr val="233C7D"/>
              </a:buClr>
              <a:defRPr sz="1000">
                <a:solidFill>
                  <a:srgbClr val="606060"/>
                </a:solidFill>
              </a:defRPr>
            </a:lvl4pPr>
            <a:lvl5pPr fontAlgn="b">
              <a:spcAft>
                <a:spcPts val="450"/>
              </a:spcAft>
              <a:buClr>
                <a:srgbClr val="233C7D"/>
              </a:buClr>
              <a:defRPr sz="900">
                <a:solidFill>
                  <a:srgbClr val="606060"/>
                </a:solidFill>
              </a:defRPr>
            </a:lvl5pPr>
          </a:lstStyle>
          <a:p>
            <a:pPr lvl="0"/>
            <a:r>
              <a:rPr lang="de-DE" dirty="0" err="1"/>
              <a:t>Bullets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102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22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6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60A2FE0D-6298-AA41-88D3-A4C2DD4EB2F9}"/>
              </a:ext>
            </a:extLst>
          </p:cNvPr>
          <p:cNvSpPr/>
          <p:nvPr userDrawn="1"/>
        </p:nvSpPr>
        <p:spPr>
          <a:xfrm>
            <a:off x="7265584" y="-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22E6EE6-1A53-FD4B-BDB3-6B195B477C9A}"/>
              </a:ext>
            </a:extLst>
          </p:cNvPr>
          <p:cNvSpPr/>
          <p:nvPr userDrawn="1"/>
        </p:nvSpPr>
        <p:spPr>
          <a:xfrm>
            <a:off x="0" y="0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0B07853A-206E-DA40-80D4-D828B27EE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CFFB96E-6189-CB4E-B418-5E1229E38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sp>
        <p:nvSpPr>
          <p:cNvPr id="34" name="Untertitel 2">
            <a:extLst>
              <a:ext uri="{FF2B5EF4-FFF2-40B4-BE49-F238E27FC236}">
                <a16:creationId xmlns:a16="http://schemas.microsoft.com/office/drawing/2014/main" id="{D5AF9DF2-4095-F74E-A7E1-B66DB03666C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020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58A69FC-4E51-784E-8EDE-97104ACA56D5}"/>
              </a:ext>
            </a:extLst>
          </p:cNvPr>
          <p:cNvSpPr/>
          <p:nvPr userDrawn="1"/>
        </p:nvSpPr>
        <p:spPr>
          <a:xfrm>
            <a:off x="7265584" y="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C10A2E7-2A8A-2041-9791-A4D59256077E}"/>
              </a:ext>
            </a:extLst>
          </p:cNvPr>
          <p:cNvSpPr/>
          <p:nvPr userDrawn="1"/>
        </p:nvSpPr>
        <p:spPr>
          <a:xfrm>
            <a:off x="0" y="1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D10BFA4-FBA9-B94F-AB80-36CC8A876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EC14023-9D47-3448-847F-3FB9F7E97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846" y="3989505"/>
            <a:ext cx="3645981" cy="411838"/>
          </a:xfrm>
          <a:prstGeom prst="rect">
            <a:avLst/>
          </a:prstGeom>
        </p:spPr>
      </p:pic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E1224FB-0AA3-E648-8B66-B7B0C9B937CE}"/>
              </a:ext>
            </a:extLst>
          </p:cNvPr>
          <p:cNvCxnSpPr>
            <a:cxnSpLocks/>
          </p:cNvCxnSpPr>
          <p:nvPr userDrawn="1"/>
        </p:nvCxnSpPr>
        <p:spPr>
          <a:xfrm>
            <a:off x="0" y="4487823"/>
            <a:ext cx="4142827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BA385C4-C5A3-9748-B6AD-776A189245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641" y="4027257"/>
            <a:ext cx="845091" cy="751192"/>
          </a:xfrm>
          <a:prstGeom prst="rect">
            <a:avLst/>
          </a:prstGeom>
        </p:spPr>
      </p:pic>
      <p:sp>
        <p:nvSpPr>
          <p:cNvPr id="20" name="Untertitel 2">
            <a:extLst>
              <a:ext uri="{FF2B5EF4-FFF2-40B4-BE49-F238E27FC236}">
                <a16:creationId xmlns:a16="http://schemas.microsoft.com/office/drawing/2014/main" id="{F9D52633-A903-D040-ACC8-3B7E6CEB436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9139" y="4632079"/>
            <a:ext cx="6130681" cy="3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Bundesverband Behälterschutz e.V.</a:t>
            </a:r>
            <a:b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Gütegemeinschaft Tankschutz und Tanktechnik e.V.</a:t>
            </a:r>
          </a:p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Hebelstraße 11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79104 Freiburg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Telefon: 0761-71717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Telefax: 0761-73773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info@bbs-gt.de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www.bbs-gt.de</a:t>
            </a:r>
            <a:endParaRPr lang="de-DE" sz="600" b="0" i="0" u="none" strike="noStrike" kern="1200" dirty="0">
              <a:solidFill>
                <a:schemeClr val="bg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19CBA364-41C2-0545-9B35-463B4A76813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9699" y="4630144"/>
            <a:ext cx="246992" cy="3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©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00171AE-5E5B-EA4E-999E-18452ADDD3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592B660B-FF39-4C49-8815-71AF6180A9D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9146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3C58DB5A-0785-9C44-A8BF-403C30F90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13000"/>
          </a:blip>
          <a:srcRect l="18837" r="31140" b="65026"/>
          <a:stretch/>
        </p:blipFill>
        <p:spPr>
          <a:xfrm>
            <a:off x="7233387" y="3541853"/>
            <a:ext cx="1910612" cy="92688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549282C-7962-C74B-975E-8DB99774F9A7}"/>
              </a:ext>
            </a:extLst>
          </p:cNvPr>
          <p:cNvSpPr/>
          <p:nvPr userDrawn="1"/>
        </p:nvSpPr>
        <p:spPr>
          <a:xfrm>
            <a:off x="0" y="4538952"/>
            <a:ext cx="9144000" cy="604548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27CE428-074B-D143-81B5-1EE93954E04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450864" y="4212212"/>
            <a:ext cx="687618" cy="250049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441B12B-0C30-364B-AD81-F4C4F978E703}" type="slidenum">
              <a:rPr lang="de-DE" sz="800" smtClean="0">
                <a:solidFill>
                  <a:srgbClr val="9EA7AE"/>
                </a:solidFill>
              </a:rPr>
              <a:pPr algn="r">
                <a:defRPr/>
              </a:pPr>
              <a:t>‹Nr.›</a:t>
            </a:fld>
            <a:endParaRPr lang="de-DE" sz="800" dirty="0">
              <a:solidFill>
                <a:srgbClr val="9EA7AE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060ABE8-242B-744A-B03D-EFB8E059DAA8}"/>
              </a:ext>
            </a:extLst>
          </p:cNvPr>
          <p:cNvCxnSpPr>
            <a:cxnSpLocks/>
          </p:cNvCxnSpPr>
          <p:nvPr userDrawn="1"/>
        </p:nvCxnSpPr>
        <p:spPr>
          <a:xfrm>
            <a:off x="0" y="4487822"/>
            <a:ext cx="9144000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77B807E0-81BA-264C-8DCD-1C0F4CF6DE6F}"/>
              </a:ext>
            </a:extLst>
          </p:cNvPr>
          <p:cNvCxnSpPr>
            <a:cxnSpLocks/>
          </p:cNvCxnSpPr>
          <p:nvPr userDrawn="1"/>
        </p:nvCxnSpPr>
        <p:spPr>
          <a:xfrm flipV="1">
            <a:off x="20172" y="0"/>
            <a:ext cx="0" cy="558053"/>
          </a:xfrm>
          <a:prstGeom prst="line">
            <a:avLst/>
          </a:prstGeom>
          <a:ln w="50800">
            <a:solidFill>
              <a:srgbClr val="EB64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3F5F92AF-CEE7-1341-9BBA-7BDC3874E1C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71480" y="4639844"/>
            <a:ext cx="3645981" cy="41183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17220DF-5934-F34D-9D9C-128038231E3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28363" y="4598664"/>
            <a:ext cx="544137" cy="4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7" r:id="rId2"/>
    <p:sldLayoutId id="2147483718" r:id="rId3"/>
    <p:sldLayoutId id="2147483738" r:id="rId4"/>
    <p:sldLayoutId id="2147483739" r:id="rId5"/>
    <p:sldLayoutId id="2147483740" r:id="rId6"/>
    <p:sldLayoutId id="2147483733" r:id="rId7"/>
    <p:sldLayoutId id="2147483707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233C7D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1650">
          <a:solidFill>
            <a:srgbClr val="606060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606060"/>
          </a:solidFill>
          <a:latin typeface="+mn-lt"/>
          <a:ea typeface="ＭＳ Ｐゴシック" charset="0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rgbClr val="606060"/>
          </a:solidFill>
          <a:latin typeface="+mn-lt"/>
          <a:ea typeface="ＭＳ Ｐゴシック" charset="0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606060"/>
          </a:solidFill>
          <a:latin typeface="+mn-lt"/>
          <a:ea typeface="ＭＳ Ｐゴシック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://schulung.bbs-gt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hyperlink" Target="http://schulung.bbs-gt.d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://schulung.bbs-gt.d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hyperlink" Target="http://schulung.bbs-gt.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schulung.bbs-gt.de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chulung.bbs-gt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hulung.bbs-gt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chulung.bbs-gt.d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http://schulung.bbs-gt.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E69067A3-40BF-E547-80B8-238F6E39E08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Einsteiger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D6109D-EDEC-4C40-82C0-F5A47F6A3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BBS-Sicherheitsschulung 2024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EAEDD6-7B15-A62D-448E-C1E42EC8FC36}"/>
              </a:ext>
            </a:extLst>
          </p:cNvPr>
          <p:cNvSpPr txBox="1"/>
          <p:nvPr/>
        </p:nvSpPr>
        <p:spPr>
          <a:xfrm>
            <a:off x="8573193" y="4788320"/>
            <a:ext cx="59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rgbClr val="9EA7AE"/>
                </a:solidFill>
              </a:rPr>
              <a:t>Version</a:t>
            </a:r>
          </a:p>
          <a:p>
            <a:pPr algn="ctr"/>
            <a:r>
              <a:rPr lang="de-DE" sz="800" dirty="0">
                <a:solidFill>
                  <a:srgbClr val="9EA7AE"/>
                </a:solidFill>
              </a:rPr>
              <a:t>2024 2.0</a:t>
            </a:r>
          </a:p>
        </p:txBody>
      </p:sp>
    </p:spTree>
    <p:extLst>
      <p:ext uri="{BB962C8B-B14F-4D97-AF65-F5344CB8AC3E}">
        <p14:creationId xmlns:p14="http://schemas.microsoft.com/office/powerpoint/2010/main" val="2165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2021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2021</a:t>
            </a: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4BDC7449-C26A-D44B-BAB9-815FE9872E6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EBF3AF-FCDA-F543-8C90-FB880CA3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23BE50F-AFF2-0844-9199-BC4D0A9DA5B2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6" name="Grafik 5" descr="Ein Bild, das Text, Website, Webseite, Software enthält.&#10;&#10;Automatisch generierte Beschreibung">
            <a:extLst>
              <a:ext uri="{FF2B5EF4-FFF2-40B4-BE49-F238E27FC236}">
                <a16:creationId xmlns:a16="http://schemas.microsoft.com/office/drawing/2014/main" id="{DF4D3A24-F2AF-FD47-4F9A-E297C7CD82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36157" r="44567" b="24707"/>
          <a:stretch/>
        </p:blipFill>
        <p:spPr>
          <a:xfrm>
            <a:off x="4102262" y="2652118"/>
            <a:ext cx="2192067" cy="15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2019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2019 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E4225DAF-5573-5A45-BEE0-6B46075E63C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4035DA-4A6E-C441-9E5B-2249030D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4874265-460C-BE4C-9C75-A7139802A390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6" name="Grafik 5" descr="Ein Bild, das Text, Website, Webseite, Software enthält.&#10;&#10;Automatisch generierte Beschreibung">
            <a:extLst>
              <a:ext uri="{FF2B5EF4-FFF2-40B4-BE49-F238E27FC236}">
                <a16:creationId xmlns:a16="http://schemas.microsoft.com/office/drawing/2014/main" id="{DC055137-02FD-ACCF-9426-CA97EEF52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1" t="60508" r="46016" b="8443"/>
          <a:stretch/>
        </p:blipFill>
        <p:spPr>
          <a:xfrm>
            <a:off x="4152378" y="2640342"/>
            <a:ext cx="2455101" cy="15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2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2018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2018 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B3C233FC-AB11-3D4A-8CB7-02C668F215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9958A4-6B3A-5746-8F6B-53DD83BD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853685B-6599-EF4E-8A94-B94AB7E19BDB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6" name="Grafik 5" descr="Ein Bild, das Text, Website, Webseite, Software enthält.&#10;&#10;Automatisch generierte Beschreibung">
            <a:extLst>
              <a:ext uri="{FF2B5EF4-FFF2-40B4-BE49-F238E27FC236}">
                <a16:creationId xmlns:a16="http://schemas.microsoft.com/office/drawing/2014/main" id="{159D4773-DAE8-7985-1C67-28958D712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34" t="47592" r="42665" b="19761"/>
          <a:stretch/>
        </p:blipFill>
        <p:spPr>
          <a:xfrm>
            <a:off x="4120815" y="2711885"/>
            <a:ext cx="2643197" cy="1365337"/>
          </a:xfrm>
          <a:prstGeom prst="rect">
            <a:avLst/>
          </a:prstGeom>
        </p:spPr>
      </p:pic>
      <p:pic>
        <p:nvPicPr>
          <p:cNvPr id="11" name="Grafik 10" descr="Ein Bild, das Text, Website, Webseite, Software enthält.&#10;&#10;Automatisch generierte Beschreibung">
            <a:extLst>
              <a:ext uri="{FF2B5EF4-FFF2-40B4-BE49-F238E27FC236}">
                <a16:creationId xmlns:a16="http://schemas.microsoft.com/office/drawing/2014/main" id="{1260A743-8302-CD42-9148-E317090A5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34" t="47592" r="42665" b="49712"/>
          <a:stretch/>
        </p:blipFill>
        <p:spPr>
          <a:xfrm>
            <a:off x="4120815" y="4064697"/>
            <a:ext cx="2643197" cy="1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2017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2017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A1F60C60-DD47-AC42-9DA0-59A36AE962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1E907D-2897-1C45-92A2-4C26D02AE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2D7B7D4-CB4D-E547-9EA8-B22BF5404AFB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6" name="Grafik 5" descr="Ein Bild, das Text, Website, Webseite, Software enthält.&#10;&#10;Automatisch generierte Beschreibung">
            <a:extLst>
              <a:ext uri="{FF2B5EF4-FFF2-40B4-BE49-F238E27FC236}">
                <a16:creationId xmlns:a16="http://schemas.microsoft.com/office/drawing/2014/main" id="{5BF96012-D2D3-D775-D561-3133651158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71" t="44423" r="44386" b="19736"/>
          <a:stretch/>
        </p:blipFill>
        <p:spPr>
          <a:xfrm>
            <a:off x="4096011" y="2652526"/>
            <a:ext cx="2367420" cy="15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D135-58EB-0B62-5F86-24903AC19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7188B-23C7-C99B-CCC1-8205BBCA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Arbeitsschutz und 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8A9B1B5-CA21-F0FE-9A62-504C9E2ADE1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96FEDCC-A4BA-37EC-903F-94CB53E702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477250" cy="3431096"/>
          </a:xfrm>
        </p:spPr>
        <p:txBody>
          <a:bodyPr/>
          <a:lstStyle/>
          <a:p>
            <a:r>
              <a:rPr lang="de-DE" dirty="0"/>
              <a:t>Betrieblicher Arbeitsschutz ist gelebte und vorgelebte Pflege des Personalstammes!</a:t>
            </a:r>
          </a:p>
          <a:p>
            <a:pPr lvl="1"/>
            <a:r>
              <a:rPr lang="de-DE" dirty="0"/>
              <a:t>Mitarbeiter bleiben gesund</a:t>
            </a:r>
          </a:p>
          <a:p>
            <a:pPr lvl="1"/>
            <a:r>
              <a:rPr lang="de-DE" dirty="0"/>
              <a:t>Mitarbeiter sind zufrieden und motiviert</a:t>
            </a:r>
          </a:p>
          <a:p>
            <a:pPr lvl="1"/>
            <a:r>
              <a:rPr lang="de-DE" dirty="0"/>
              <a:t>Mitarbeiter können dauerhaft effizient arbeiten</a:t>
            </a:r>
          </a:p>
          <a:p>
            <a:r>
              <a:rPr lang="de-DE" dirty="0"/>
              <a:t>Betrieblicher Arbeitsschutz stellt sicher, dass der Betrieb vor Verlusten durch Verletzungen und Erkrankungen geschützt wird.</a:t>
            </a:r>
          </a:p>
          <a:p>
            <a:r>
              <a:rPr lang="de-DE" b="1" dirty="0"/>
              <a:t>Basis</a:t>
            </a:r>
            <a:r>
              <a:rPr lang="de-DE" dirty="0"/>
              <a:t> dafür ist die </a:t>
            </a:r>
            <a:r>
              <a:rPr lang="de-DE" b="1" dirty="0"/>
              <a:t>Gefährdungsbeurteilung</a:t>
            </a:r>
            <a:r>
              <a:rPr lang="de-DE" dirty="0"/>
              <a:t> als zentrales Element.</a:t>
            </a:r>
          </a:p>
          <a:p>
            <a:r>
              <a:rPr lang="de-DE" dirty="0"/>
              <a:t>Über die Gefährdungsbeurteilung wird festgestellt, welche Arbeitsschutzmaßnahmen erforderlich sind.</a:t>
            </a:r>
          </a:p>
          <a:p>
            <a:r>
              <a:rPr lang="de-DE" dirty="0"/>
              <a:t>Sie ist Grundlage für ein systematisches und erfolgreiches Sicherheits- und Gesundheitsmanagement.</a:t>
            </a:r>
          </a:p>
          <a:p>
            <a:pPr marL="0" indent="0">
              <a:buNone/>
            </a:pPr>
            <a:r>
              <a:rPr lang="de-DE" dirty="0"/>
              <a:t>Chance:</a:t>
            </a:r>
            <a:br>
              <a:rPr lang="de-DE" dirty="0"/>
            </a:br>
            <a:r>
              <a:rPr lang="de-DE" dirty="0"/>
              <a:t>Wird die Gefährdungsbeurteilung in die Organisation des Betriebes integriert, hilft dies betriebliche Abläufe zu optimieren und Beschäftigte zu motivieren.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D76FC7-B0D1-D34C-BE93-A54ADE80E2DE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4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D135-58EB-0B62-5F86-24903AC19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7188B-23C7-C99B-CCC1-8205BBCA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Arbeitsschutz und 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8A9B1B5-CA21-F0FE-9A62-504C9E2ADE1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96FEDCC-A4BA-37EC-903F-94CB53E702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694109" cy="3431096"/>
          </a:xfrm>
        </p:spPr>
        <p:txBody>
          <a:bodyPr/>
          <a:lstStyle/>
          <a:p>
            <a:r>
              <a:rPr lang="de-DE" dirty="0"/>
              <a:t>ausführlichere Erläuterungen im Vortrag </a:t>
            </a:r>
            <a:br>
              <a:rPr lang="de-DE" dirty="0"/>
            </a:br>
            <a:r>
              <a:rPr lang="de-DE" dirty="0"/>
              <a:t>„Umgang mit BBS-PTW-System“</a:t>
            </a:r>
          </a:p>
          <a:p>
            <a:r>
              <a:rPr lang="de-DE" dirty="0"/>
              <a:t>abrufbar unter:</a:t>
            </a:r>
            <a:br>
              <a:rPr lang="de-DE" dirty="0"/>
            </a:br>
            <a:r>
              <a:rPr lang="de-DE" sz="1400" dirty="0">
                <a:hlinkClick r:id="rId3"/>
              </a:rPr>
              <a:t>https://www.bbs-gt.de/hse-schulungen/deutschland</a:t>
            </a:r>
            <a:endParaRPr lang="de-DE" sz="1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5D1E102-D7D1-B147-A76C-117FBA2FEB82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C91C00-881A-904F-A5EF-E94821B8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42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Tätigkeitstabelle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F50A7612-2C95-E4DA-561A-E6AEF9C44B4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8D78EAC-6BB2-334D-A51E-CF0F8DC49EA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7DBF61D-84DB-3843-98C0-3F2A90EF3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2" t="9355" r="7273" b="20965"/>
          <a:stretch/>
        </p:blipFill>
        <p:spPr>
          <a:xfrm>
            <a:off x="1590258" y="1010331"/>
            <a:ext cx="5969158" cy="3453139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25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Tätigkeitstabelle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3665F2DF-1D20-D246-A265-3A65434F505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52807A-882B-874C-838D-5C479D5555B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085995" cy="3218659"/>
          </a:xfrm>
        </p:spPr>
        <p:txBody>
          <a:bodyPr/>
          <a:lstStyle/>
          <a:p>
            <a:pPr defTabSz="914400">
              <a:buFont typeface="Arial" panose="020B0604020202020204" pitchFamily="34" charset="0"/>
              <a:buChar char="•"/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de-DE" dirty="0"/>
              <a:t>ausführlicher Vortrag „04 Tätigkeitstabelle“ aus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ACHTUNG: der Vortrag aus 2023 spiegelt nicht den aktuellen Stand der Tätigkeitstabelle wider. Es gab zwischenzeitlich Anpassungen (Betrieb von Verbrennungsmotoren) – es gilt immer nur der aktuelle Stand der Tätigkeitstabelle 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de-DE" dirty="0"/>
              <a:t>Die Tätigkeitstabelle ist abrufbar unter:</a:t>
            </a:r>
            <a:br>
              <a:rPr lang="de-DE" dirty="0"/>
            </a:br>
            <a:r>
              <a:rPr lang="de-DE" sz="1400" dirty="0">
                <a:hlinkClick r:id="rId2"/>
              </a:rPr>
              <a:t>https://www.bbs-gt.de/hse-schulungen/deutschland</a:t>
            </a:r>
            <a:endParaRPr lang="de-DE" sz="1400" dirty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de-DE" dirty="0"/>
              <a:t>in zwei Formaten DIN A4 und DIN A3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270A961-F1B5-8048-9CCB-BDAD7021E298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58C05C-9374-7E46-A35C-26E92D93A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973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C26C620-C389-450E-964D-4119D0CA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047405"/>
            <a:ext cx="699209" cy="6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E27AF43-7E74-6F46-8747-C7B163485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" t="2044" r="1970" b="2877"/>
          <a:stretch/>
        </p:blipFill>
        <p:spPr>
          <a:xfrm>
            <a:off x="1940112" y="1041771"/>
            <a:ext cx="5270500" cy="3416301"/>
          </a:xfrm>
          <a:prstGeom prst="rect">
            <a:avLst/>
          </a:prstGeom>
          <a:noFill/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7" name="Sprechblase: rechteckig mit abgerundeten Ecken 12">
            <a:extLst>
              <a:ext uri="{FF2B5EF4-FFF2-40B4-BE49-F238E27FC236}">
                <a16:creationId xmlns:a16="http://schemas.microsoft.com/office/drawing/2014/main" id="{69E3D00C-9791-F74E-9BC6-0C783C3D41DC}"/>
              </a:ext>
            </a:extLst>
          </p:cNvPr>
          <p:cNvSpPr/>
          <p:nvPr/>
        </p:nvSpPr>
        <p:spPr>
          <a:xfrm rot="16200000" flipV="1">
            <a:off x="1552220" y="809271"/>
            <a:ext cx="2209801" cy="4185358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605" h="3328676">
                <a:moveTo>
                  <a:pt x="137480" y="14795"/>
                </a:moveTo>
                <a:lnTo>
                  <a:pt x="1125605" y="0"/>
                </a:lnTo>
                <a:lnTo>
                  <a:pt x="1125605" y="3313881"/>
                </a:lnTo>
                <a:lnTo>
                  <a:pt x="137730" y="3328676"/>
                </a:lnTo>
                <a:cubicBezTo>
                  <a:pt x="136084" y="2937017"/>
                  <a:pt x="138383" y="2047409"/>
                  <a:pt x="136737" y="1655750"/>
                </a:cubicBezTo>
                <a:cubicBezTo>
                  <a:pt x="135914" y="1651450"/>
                  <a:pt x="-1024" y="1703418"/>
                  <a:pt x="6" y="1699299"/>
                </a:cubicBezTo>
                <a:cubicBezTo>
                  <a:pt x="7214" y="1701358"/>
                  <a:pt x="136110" y="1007849"/>
                  <a:pt x="136933" y="1003532"/>
                </a:cubicBezTo>
                <a:cubicBezTo>
                  <a:pt x="136520" y="669021"/>
                  <a:pt x="137893" y="349306"/>
                  <a:pt x="137480" y="14795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E26E2D0-70C3-7842-B01D-0781B5FFC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" t="3631" r="2338" b="3629"/>
          <a:stretch/>
        </p:blipFill>
        <p:spPr>
          <a:xfrm>
            <a:off x="647699" y="1873250"/>
            <a:ext cx="4006851" cy="1784350"/>
          </a:xfrm>
          <a:prstGeom prst="rect">
            <a:avLst/>
          </a:prstGeom>
        </p:spPr>
      </p:pic>
      <p:sp>
        <p:nvSpPr>
          <p:cNvPr id="9" name="Abgerundete rechteckige Legende 16">
            <a:extLst>
              <a:ext uri="{FF2B5EF4-FFF2-40B4-BE49-F238E27FC236}">
                <a16:creationId xmlns:a16="http://schemas.microsoft.com/office/drawing/2014/main" id="{1AA6FCC3-4EE7-524F-A78F-60CD03442E80}"/>
              </a:ext>
            </a:extLst>
          </p:cNvPr>
          <p:cNvSpPr>
            <a:spLocks noChangeAspect="1"/>
          </p:cNvSpPr>
          <p:nvPr/>
        </p:nvSpPr>
        <p:spPr>
          <a:xfrm>
            <a:off x="5180196" y="730251"/>
            <a:ext cx="2871604" cy="2686050"/>
          </a:xfrm>
          <a:prstGeom prst="wedgeRoundRectCallout">
            <a:avLst>
              <a:gd name="adj1" fmla="val -80251"/>
              <a:gd name="adj2" fmla="val -138"/>
              <a:gd name="adj3" fmla="val 16667"/>
            </a:avLst>
          </a:prstGeom>
          <a:solidFill>
            <a:schemeClr val="bg1">
              <a:alpha val="9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/>
            <a:r>
              <a:rPr lang="de-DE" sz="1400" b="1" dirty="0">
                <a:solidFill>
                  <a:srgbClr val="233C7D"/>
                </a:solidFill>
              </a:rPr>
              <a:t>Hinweise: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Gasfreiheit vor Beginn der Arbeiten sicherstellen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606060"/>
              </a:solidFill>
            </a:endParaRP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Kontinuierliche Gasmessung während der Arbeiten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606060"/>
              </a:solidFill>
            </a:endParaRP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Regelmäßige, aktive Prüfung der Werte und Eintragen der abgelesenen Werte in das Gasmessprotokoll</a:t>
            </a:r>
          </a:p>
          <a:p>
            <a:pPr algn="ctr"/>
            <a:endParaRPr lang="de-DE" sz="1400" b="1" dirty="0">
              <a:solidFill>
                <a:srgbClr val="606060"/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0219A6C7-B24A-144D-BA37-62E9410C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Gefahrenbereiche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FE7D3495-65DF-4F4B-8586-08E8492C25D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Beispiel Tankstelle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4F3DAB9-D183-F841-A646-7EA39DD8BB8F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 Heißarbeiten bzw. Arbeiten mit </a:t>
            </a:r>
            <a:br>
              <a:rPr lang="de-DE" dirty="0"/>
            </a:br>
            <a:r>
              <a:rPr lang="de-DE" dirty="0"/>
              <a:t>Zünd- und/oder Brandgefahr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3838" y="1126477"/>
            <a:ext cx="8236324" cy="3218659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Schweißen, Hartlöten, Löten, Brenneschneiden sowie sämtliche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Arbeiten mit offener Flamme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Sämtliche Elektrowerkzeuge/-geräte (Kabel- oder Akkubetrieben) sowie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elektrisch betriebene Geräte / Maschinen (Akku- und Netzbetrieb)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Stemmen von Beton / harten Werkstoffen mit Presslufthämmern und / oder von Hand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Betonsägen, Trennen, Bohren, maschinelles Schleifen, Sägen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Einsatz mobiler Elektroheizer und Heißluftpistolen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Sandstrahlarbeiten, sämtliche Arbeiten, die statische Aufladungen erzeugen können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Sämtliche Werkzeuge die nicht vollständig explosionsgeschützt und eigensicher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sind (sämtliche Komponente nach ATEX Richtlinie zertifiziert)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Sämtliche sonstige Arbeiten, die eine Zündquelle darstellen können oder Funkenflug erzeugen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334AA95C-A2DE-4613-9A44-DC7CA03901F3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5077" r="7987" b="6746"/>
          <a:stretch/>
        </p:blipFill>
        <p:spPr>
          <a:xfrm>
            <a:off x="7756635" y="1185827"/>
            <a:ext cx="806400" cy="8064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470452BE-8557-4CCB-BEBE-9EA1C9442E2A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6381" r="4047" b="6810"/>
          <a:stretch/>
        </p:blipFill>
        <p:spPr>
          <a:xfrm>
            <a:off x="7756635" y="2157753"/>
            <a:ext cx="806400" cy="8064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F1C3EE1-F91D-C348-9CB5-409A86A9D49C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7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43AB0-7C1D-5540-ACDF-4AB481C9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Partner der BBS-Schulung</a:t>
            </a:r>
          </a:p>
        </p:txBody>
      </p:sp>
      <p:sp>
        <p:nvSpPr>
          <p:cNvPr id="19" name="Untertitel 18">
            <a:extLst>
              <a:ext uri="{FF2B5EF4-FFF2-40B4-BE49-F238E27FC236}">
                <a16:creationId xmlns:a16="http://schemas.microsoft.com/office/drawing/2014/main" id="{9A978BB7-4340-1F44-83CD-43B68525A22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283E4B-4446-8743-934E-89F3E4B2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13" y="1537876"/>
            <a:ext cx="917824" cy="567042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C97383C-1788-8249-8119-5003C8924CA6}"/>
              </a:ext>
            </a:extLst>
          </p:cNvPr>
          <p:cNvGrpSpPr/>
          <p:nvPr/>
        </p:nvGrpSpPr>
        <p:grpSpPr>
          <a:xfrm>
            <a:off x="3769326" y="2960353"/>
            <a:ext cx="1880267" cy="616990"/>
            <a:chOff x="5213053" y="2931347"/>
            <a:chExt cx="1880267" cy="61699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6E13E76-46F7-D247-B313-13A33A3D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5093" y="3121466"/>
              <a:ext cx="1098227" cy="31848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CB5BC76-6431-D24B-A5E4-34AD9354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3053" y="2931347"/>
              <a:ext cx="662135" cy="616990"/>
            </a:xfrm>
            <a:prstGeom prst="rect">
              <a:avLst/>
            </a:prstGeom>
          </p:spPr>
        </p:pic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8BCDA68E-2DC2-2D49-9634-6914F6233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34" y="1272099"/>
            <a:ext cx="1878977" cy="10985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E400F46-FBCB-4EA8-2455-7CD0770B0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318" y="1308118"/>
            <a:ext cx="865141" cy="93723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B2CC101-C98D-EA4F-9D73-01F6E1AF280A}"/>
              </a:ext>
            </a:extLst>
          </p:cNvPr>
          <p:cNvGrpSpPr/>
          <p:nvPr/>
        </p:nvGrpSpPr>
        <p:grpSpPr>
          <a:xfrm>
            <a:off x="6741145" y="2768181"/>
            <a:ext cx="954107" cy="1001334"/>
            <a:chOff x="6741145" y="2912230"/>
            <a:chExt cx="954107" cy="1001334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68C540F-B9D8-7042-B9A6-62248727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17" t="10202" r="8136" b="13532"/>
            <a:stretch/>
          </p:blipFill>
          <p:spPr>
            <a:xfrm>
              <a:off x="6763122" y="2912230"/>
              <a:ext cx="886691" cy="645157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5460CA6-8591-B45C-30B2-56C5F4025C58}"/>
                </a:ext>
              </a:extLst>
            </p:cNvPr>
            <p:cNvSpPr txBox="1"/>
            <p:nvPr/>
          </p:nvSpPr>
          <p:spPr>
            <a:xfrm>
              <a:off x="6741145" y="3575010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/>
                <a:t>COUCHE-TARD</a:t>
              </a:r>
            </a:p>
            <a:p>
              <a:pPr algn="ctr"/>
              <a:r>
                <a:rPr lang="de-DE" sz="800" dirty="0"/>
                <a:t>DEUTSCHLAND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4CF3720-28D8-514E-B9B1-9A4F90DB5F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8" t="26897" r="21063" b="27560"/>
          <a:stretch/>
        </p:blipFill>
        <p:spPr>
          <a:xfrm>
            <a:off x="1152939" y="2848565"/>
            <a:ext cx="1516428" cy="84056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EAFE4B-F2B4-224A-A160-208A7731A8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5234" y="1138687"/>
            <a:ext cx="2763218" cy="13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6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Heißarbeiten, Arbeiten mit Zünd- und/oder Brandgefahr in Gefahrenbereichen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2512D87-6CC2-EC48-B806-B80963176E9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CA73A9-9296-1446-B618-369666BD6DC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347660" cy="3218659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ausführlichere Erläuterungen im Vortrag „Umgang mit BBS-PTW-System“</a:t>
            </a:r>
          </a:p>
          <a:p>
            <a:r>
              <a:rPr lang="de-DE" dirty="0"/>
              <a:t>abrufbar unter:</a:t>
            </a:r>
            <a:br>
              <a:rPr lang="de-DE" dirty="0"/>
            </a:br>
            <a:r>
              <a:rPr lang="de-DE" sz="1200" dirty="0">
                <a:hlinkClick r:id="rId3"/>
              </a:rPr>
              <a:t>https://www.bbs-gt.de/hse-schulungen/deutschland</a:t>
            </a:r>
            <a:endParaRPr lang="de-DE" sz="12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E18300-0313-174A-BB7D-1EC02B1CF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8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31EFDC5-B12B-FD48-B164-3A502059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Gasmessung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62D7D5A-33A3-D141-80C1-114B3B8E1A0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23023F5-5CEB-374E-8EEC-52038F9ED0C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646141" cy="3218659"/>
          </a:xfrm>
        </p:spPr>
        <p:txBody>
          <a:bodyPr/>
          <a:lstStyle/>
          <a:p>
            <a:pPr marL="255600" indent="-255600" defTabSz="914400"/>
            <a:r>
              <a:rPr lang="de-DE" dirty="0"/>
              <a:t>Jedes Jahr sterben Menschen durch Explosionen und Verpuffungen auf Tankstellen.</a:t>
            </a:r>
          </a:p>
          <a:p>
            <a:pPr marL="255600" indent="-255600" defTabSz="914400"/>
            <a:r>
              <a:rPr lang="de-DE" dirty="0"/>
              <a:t>Jedes Jahr sterben Menschen, weil sie in giftiger oder sauerstoffarmer Atmosphäre ersticken.</a:t>
            </a:r>
          </a:p>
          <a:p>
            <a:pPr marL="255600" indent="-255600" defTabSz="914400"/>
            <a:r>
              <a:rPr lang="de-DE" dirty="0"/>
              <a:t>Es ist technisch möglich diese Unfälle zu verhindern.</a:t>
            </a:r>
          </a:p>
          <a:p>
            <a:pPr marL="255600" indent="-255600" defTabSz="914400"/>
            <a:r>
              <a:rPr lang="de-DE" dirty="0"/>
              <a:t>Messungen retten Leben und schaffen Gewissheit, dass Sicherheit herrscht.</a:t>
            </a:r>
            <a:endParaRPr lang="de-DE" dirty="0">
              <a:solidFill>
                <a:srgbClr val="FF0000"/>
              </a:solidFill>
            </a:endParaRPr>
          </a:p>
          <a:p>
            <a:pPr marL="255600" indent="-255600" defTabSz="914400"/>
            <a:r>
              <a:rPr lang="de-DE" b="1" dirty="0">
                <a:solidFill>
                  <a:srgbClr val="233C7D"/>
                </a:solidFill>
              </a:rPr>
              <a:t>Kompetenz und Sorgfalt aller Beteiligten verhindern Explosionen.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A0BCE08-D765-8240-BE35-14991DC62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9" r="9587" b="3768"/>
          <a:stretch/>
        </p:blipFill>
        <p:spPr>
          <a:xfrm>
            <a:off x="6925961" y="826302"/>
            <a:ext cx="1299236" cy="27139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EBD90BE-F375-7C40-8889-ADB6A590874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43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Gasmessung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8ED6EE-D37F-4440-990F-6C6D228260D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4B83B3-AEEF-0343-A3C7-47483DC221B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608917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„03 Gasmessung“ aus 2023</a:t>
            </a:r>
          </a:p>
          <a:p>
            <a:r>
              <a:rPr lang="de-DE" dirty="0"/>
              <a:t>Gasmessprotokoll abrufbar unter:</a:t>
            </a:r>
            <a:br>
              <a:rPr lang="de-DE" dirty="0"/>
            </a:br>
            <a:r>
              <a:rPr lang="de-DE" sz="1400" dirty="0">
                <a:hlinkClick r:id="rId2"/>
              </a:rPr>
              <a:t>https://www.bbs-gt.de/hse-schulungen/deutschland</a:t>
            </a:r>
            <a:endParaRPr lang="de-DE" sz="1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765F792-D51F-614F-B371-FA63D7A27026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6DBEC9-5487-A746-BB73-6B4FE304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546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Einheitliches</a:t>
            </a:r>
            <a:r>
              <a:rPr lang="de-DE" sz="2800">
                <a:solidFill>
                  <a:schemeClr val="tx1"/>
                </a:solidFill>
              </a:rPr>
              <a:t> </a:t>
            </a:r>
            <a:r>
              <a:rPr lang="de-DE"/>
              <a:t>BBS PTW-System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E26716E-DA1E-A84D-B509-CBC75A4837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2FB2EDF-8258-494B-8017-5AE8F2013A6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858815" cy="3218659"/>
          </a:xfrm>
        </p:spPr>
        <p:txBody>
          <a:bodyPr/>
          <a:lstStyle/>
          <a:p>
            <a:pPr defTabSz="914400"/>
            <a:r>
              <a:rPr lang="de-DE" dirty="0"/>
              <a:t>ausführlichere Erläuterungen im Vortrag </a:t>
            </a:r>
            <a:br>
              <a:rPr lang="de-DE" dirty="0"/>
            </a:br>
            <a:r>
              <a:rPr lang="de-DE" dirty="0"/>
              <a:t>„Umgang mit BBS-PTW-System“</a:t>
            </a:r>
          </a:p>
          <a:p>
            <a:pPr defTabSz="914400"/>
            <a:r>
              <a:rPr lang="de-DE" dirty="0"/>
              <a:t>WCF – Arbeitsfreigabeprotokoll</a:t>
            </a:r>
          </a:p>
          <a:p>
            <a:pPr defTabSz="914400"/>
            <a:r>
              <a:rPr lang="de-DE" dirty="0"/>
              <a:t>JHA – Gefährdungsbeurteilung</a:t>
            </a:r>
          </a:p>
          <a:p>
            <a:pPr defTabSz="914400"/>
            <a:r>
              <a:rPr lang="de-DE" dirty="0"/>
              <a:t>PTW – Arbeitserlaubnisschein</a:t>
            </a:r>
          </a:p>
          <a:p>
            <a:pPr defTabSz="914400"/>
            <a:r>
              <a:rPr lang="de-DE" dirty="0"/>
              <a:t>LMRA – Last Minute </a:t>
            </a:r>
            <a:r>
              <a:rPr lang="de-DE" dirty="0" err="1"/>
              <a:t>Risk</a:t>
            </a:r>
            <a:r>
              <a:rPr lang="de-DE" dirty="0"/>
              <a:t> Assessment</a:t>
            </a:r>
          </a:p>
          <a:p>
            <a:pPr defTabSz="914400"/>
            <a:r>
              <a:rPr lang="de-DE" dirty="0"/>
              <a:t>Formulare und Foliensammlung abrufbar unter:</a:t>
            </a:r>
            <a:br>
              <a:rPr lang="de-DE" dirty="0"/>
            </a:br>
            <a:r>
              <a:rPr lang="de-DE" dirty="0">
                <a:hlinkClick r:id="rId3"/>
              </a:rPr>
              <a:t>https://www.bbs-gt.de/hse-schulungen/deutschland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FE3BDDA-0D1A-8C47-BA58-6CF42EBAE67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DAD6ED-E488-F049-88CA-204F2D559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92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D848-1791-2103-9508-1ACE66C5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94FD-BA0B-58CB-351E-6F2D84E2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Auswahlmatrix für Höhenarbeiten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304C77-30D9-874A-A9E9-813191E8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14" y="902990"/>
            <a:ext cx="2522287" cy="3565116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1A053E-02AE-6A4E-8465-E7922E27F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10" y="902990"/>
            <a:ext cx="5039099" cy="3565116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F101403A-AD03-854C-9A4A-E0B028D5FDD3}"/>
              </a:ext>
            </a:extLst>
          </p:cNvPr>
          <p:cNvSpPr txBox="1">
            <a:spLocks/>
          </p:cNvSpPr>
          <p:nvPr/>
        </p:nvSpPr>
        <p:spPr>
          <a:xfrm>
            <a:off x="5947328" y="669379"/>
            <a:ext cx="762000" cy="454434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de-DE" sz="1000" kern="0" dirty="0"/>
              <a:t>Details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157AF973-66BA-D74C-ABE0-231E49E152AD}"/>
              </a:ext>
            </a:extLst>
          </p:cNvPr>
          <p:cNvSpPr txBox="1">
            <a:spLocks/>
          </p:cNvSpPr>
          <p:nvPr/>
        </p:nvSpPr>
        <p:spPr>
          <a:xfrm>
            <a:off x="486506" y="669379"/>
            <a:ext cx="762000" cy="454434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de-DE" sz="1000" kern="0" dirty="0"/>
              <a:t>Übersicht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C92BF07-7002-124E-85AD-3A13573C7EF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10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Auswahlmatrix für Höhenarbeiten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4F4ABB-5542-D442-A705-22B68427E21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7E72EA-EEF4-DC41-B464-9EE7C0E38FB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4978084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„02 Höhenarbeiten“ aus 2022</a:t>
            </a:r>
          </a:p>
          <a:p>
            <a:pPr defTabSz="914400"/>
            <a:r>
              <a:rPr lang="de-DE" dirty="0"/>
              <a:t>Die Auswahlmatrix für Höhenarbeiten ist abrufbar unter:</a:t>
            </a:r>
            <a:br>
              <a:rPr lang="de-DE" dirty="0"/>
            </a:br>
            <a:r>
              <a:rPr lang="de-DE" sz="1400" dirty="0">
                <a:hlinkClick r:id="rId2"/>
              </a:rPr>
              <a:t>https://www.bbs-gt.de/hse-schulungen/deutschland</a:t>
            </a:r>
            <a:endParaRPr lang="de-DE" dirty="0"/>
          </a:p>
          <a:p>
            <a:pPr defTabSz="914400"/>
            <a:r>
              <a:rPr lang="de-DE" dirty="0"/>
              <a:t>„Auswahlmatrix Höhenarbeiten – Übersicht“ (7-Seiter)</a:t>
            </a:r>
          </a:p>
          <a:p>
            <a:pPr defTabSz="914400"/>
            <a:r>
              <a:rPr lang="de-DE" dirty="0"/>
              <a:t>“Auswahlmatrix Höhenarbeiten – Details“ (17-Seiter)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1ED8E7-D392-1742-BFAD-08D5450F3F8C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3E6C16-FF17-F340-93D4-30A8D9C5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86" y="1045053"/>
            <a:ext cx="2620651" cy="341670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535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Baustellensicherung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3B1C09-64BF-5046-BA4C-405A85046E6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BB71277-8473-5C40-A814-9473B228658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802923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„06 Baustellensicherung“ aus 2023</a:t>
            </a:r>
          </a:p>
        </p:txBody>
      </p:sp>
      <p:sp>
        <p:nvSpPr>
          <p:cNvPr id="2" name="Inhaltsplatzhalter 9">
            <a:extLst>
              <a:ext uri="{FF2B5EF4-FFF2-40B4-BE49-F238E27FC236}">
                <a16:creationId xmlns:a16="http://schemas.microsoft.com/office/drawing/2014/main" id="{5CA70C70-59EB-C75E-4700-153C18E7B84E}"/>
              </a:ext>
            </a:extLst>
          </p:cNvPr>
          <p:cNvSpPr txBox="1">
            <a:spLocks/>
          </p:cNvSpPr>
          <p:nvPr/>
        </p:nvSpPr>
        <p:spPr>
          <a:xfrm>
            <a:off x="457200" y="1055711"/>
            <a:ext cx="8477250" cy="3431096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5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3A11E14-7BDB-744B-AD00-2663C38F52C8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72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Handreichung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F30097-0871-2B44-A1D0-57EA3275398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1F3BC4F-5884-8443-8552-10B5E9C36E3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802923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„03 Handreichung“ aus 2022</a:t>
            </a:r>
          </a:p>
          <a:p>
            <a:pPr defTabSz="914400"/>
            <a:r>
              <a:rPr lang="de-DE" dirty="0"/>
              <a:t>Vortrag „06 Handreichung“ aus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1B59CCB-FA6C-5249-902F-81E60637FD97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16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Gefährdungen durch elektrischen Strom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BD9DEB-B8EA-E345-A380-05F403278A1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EB694D0-3E5E-3245-BD87-A2E883AEEA7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6480730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„06 Gefährdungen durch elektrischen Strom“ aus 2022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DEF723E-0026-924B-9901-910AC2DCC11A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39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Arbeitsvorbereitung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F02D13-7B53-1D4B-B781-E932A866658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035EE55-E7DD-BD4D-9329-8BEE3DEF0B3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866867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„04 Arbeitsvorbereitung“ aus 2022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777F762-3121-4143-9C2F-3544C6A88097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2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A5C3C-0BD3-4A4A-B0C7-85CA271B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Rechtliche und sonstige Hinweise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D7D6342D-DA3C-0A40-9CC2-1321C082A45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Bitte beachten!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DD4450-56F9-2646-940B-ED2A3D4E481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sind als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allgemeiner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Leitfaden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konzipiert und dienen als Ausgangsbasis für die individuellen Gefährdungsbeurteilungen und Unterstützung für die Erfüllung der Arbeitsschutzpflichten der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Kontraktoren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Sie haben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keinen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abschließenden Charakter. Die Präsentationen haben einweisenden Charakter und müssen an die konkreten Tätigkeiten angepasst werden.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 die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Sicherstellung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Erfüllung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 jeweiligen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arbeitsschutzrechtlichen Anforderungen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ausschließlich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jedem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Kontraktor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selbst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obliegt, müssen sie jeweils um relevante Inhalte ergänzt und angepasst werden.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Haftung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für eine fehlerhafte An- und Verwendung durch Dritte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erfolgt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daher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ersetzen nicht die individuelle Gefährdungsbeurteilung.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dürfen zur Vermittlung von arbeitsschutzrechtlichen Inhalten verwendet werden, jede andere Nutzung der Präsentationen oder von Teilen der Präsentationen bedürfen der Zustimmung des BBS!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0873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Tiefbau- und Kranarbeiten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9C2B48-3325-EE4E-BF0C-D936A1C4013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19B9C6D-0FD6-9445-904F-5EC528B70A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981966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„05 Tiefbau- und Kranarbeiten“ aus 2024</a:t>
            </a:r>
          </a:p>
          <a:p>
            <a:pPr defTabSz="914400"/>
            <a:r>
              <a:rPr lang="de-DE" dirty="0"/>
              <a:t>Vortrag „02 Hebe- und Förderarbeiten“ aus 2019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88BC795-688D-D449-96A5-A40431B979CD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0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Arbeiten im Shop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C67508-B506-A046-B00B-BB08490E8F0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1F29B97-23DB-8749-915F-EBF98BC38BD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918022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„04 Arbeiten im Shop“ aus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EA9ABC-0D44-734D-8180-7F3C03756560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5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Persönliche Schutzausrüstung (PSA)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D7504D-7AD7-EC46-926C-0D9D05535AC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D219308-259F-3243-9E07-F7A3CB5DEB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956389" cy="3218659"/>
          </a:xfrm>
        </p:spPr>
        <p:txBody>
          <a:bodyPr/>
          <a:lstStyle/>
          <a:p>
            <a:pPr defTabSz="914400"/>
            <a:r>
              <a:rPr lang="de-DE" altLang="de-DE" dirty="0"/>
              <a:t>Prüfung durch Unterweisenden, ob die rechtlichen Grundlagen zum Zeitpunkt der Erstellung des Vortrages noch aktuell gültig sind</a:t>
            </a:r>
            <a:endParaRPr lang="de-DE" dirty="0"/>
          </a:p>
          <a:p>
            <a:pPr defTabSz="914400"/>
            <a:r>
              <a:rPr lang="de-DE" dirty="0"/>
              <a:t>ausführlicher Vortrag „03 PSA“ aus 2017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B9097FF-726D-6A4D-867F-A2B4FD6596B1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2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63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6955F-0E86-4041-92D9-1BCD73741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29552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Vortrag für Einsteiger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Schulung muss durch einen erfahrenen Inhaber eines BBS-Sicherheitspasses erfolgen</a:t>
            </a:r>
          </a:p>
          <a:p>
            <a:pPr lvl="1" eaLnBrk="1" hangingPunct="1">
              <a:spcBef>
                <a:spcPts val="0"/>
              </a:spcBef>
              <a:buFont typeface="Symbol" pitchFamily="2" charset="2"/>
              <a:buChar char="-"/>
              <a:tabLst>
                <a:tab pos="6276975" algn="r"/>
              </a:tabLst>
            </a:pPr>
            <a:r>
              <a:rPr lang="de-DE" altLang="de-DE" dirty="0"/>
              <a:t>Zugriff auf das Vortragsarchiv unter </a:t>
            </a:r>
            <a:r>
              <a:rPr lang="de-DE" altLang="de-DE" dirty="0">
                <a:solidFill>
                  <a:srgbClr val="233C7D"/>
                </a:solidFill>
                <a:hlinkClick r:id="rId3"/>
              </a:rPr>
              <a:t>http://schulung.bbs-gt.de</a:t>
            </a:r>
            <a:r>
              <a:rPr lang="de-DE" altLang="de-DE" dirty="0"/>
              <a:t> muss möglich sein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Ziel der Foliensammlung ist es, Einsteiger an das System der BBS-Sicherheitsschulung heranzuführen</a:t>
            </a:r>
            <a:endParaRPr lang="de-DE" altLang="de-DE" sz="5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die Foliensammlung gibt Stichpunkte für eine innerbetriebliche Schulung, kann individuell angepasst werden</a:t>
            </a:r>
            <a:endParaRPr lang="de-DE" altLang="de-DE" sz="6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der Foliensammlung ist nicht abschließend und wird kontinuierlich angepasst</a:t>
            </a:r>
            <a:endParaRPr lang="de-DE" altLang="de-DE" sz="6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Genereller Aufbau</a:t>
            </a:r>
          </a:p>
          <a:p>
            <a:pPr lvl="1" eaLnBrk="1" hangingPunct="1">
              <a:spcBef>
                <a:spcPts val="0"/>
              </a:spcBef>
              <a:buFont typeface="Symbol" pitchFamily="2" charset="2"/>
              <a:buChar char="-"/>
              <a:tabLst>
                <a:tab pos="6276975" algn="r"/>
              </a:tabLst>
            </a:pPr>
            <a:r>
              <a:rPr lang="de-DE" altLang="de-DE" dirty="0"/>
              <a:t>„Stichwort“-Folie(</a:t>
            </a:r>
            <a:r>
              <a:rPr lang="de-DE" altLang="de-DE" dirty="0" err="1"/>
              <a:t>n</a:t>
            </a:r>
            <a:r>
              <a:rPr lang="de-DE" altLang="de-DE" dirty="0"/>
              <a:t>) als „roter Faden“ mit Verweis auf weitergehende Unterlagen / Vorträge</a:t>
            </a:r>
            <a:endParaRPr lang="de-DE" altLang="de-DE" sz="6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Überblick über Vorträge der BBS-Sicherheitsschulungen ab 2017</a:t>
            </a:r>
          </a:p>
          <a:p>
            <a:pPr lvl="1" eaLnBrk="1" hangingPunct="1">
              <a:spcBef>
                <a:spcPts val="0"/>
              </a:spcBef>
              <a:buFont typeface="Symbol" pitchFamily="2" charset="2"/>
              <a:buChar char="-"/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DE8429-4E52-D846-B01C-ABE9269033C4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3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8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I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Überblick über die Vorträge der BBS-Sicherheitsschulung seit 2017</a:t>
            </a:r>
          </a:p>
          <a:p>
            <a:r>
              <a:rPr lang="de-DE" dirty="0"/>
              <a:t>Arbeitsschutz und Gefährdungsbeurteilungen</a:t>
            </a:r>
          </a:p>
          <a:p>
            <a:r>
              <a:rPr lang="de-DE" dirty="0"/>
              <a:t>Tätigkeitstabelle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Gefahrenbereiche Tankstelle</a:t>
            </a:r>
          </a:p>
          <a:p>
            <a:r>
              <a:rPr lang="de-DE" dirty="0"/>
              <a:t>Heißarbeiten</a:t>
            </a:r>
          </a:p>
          <a:p>
            <a:r>
              <a:rPr lang="de-DE" dirty="0"/>
              <a:t>Gasmessung</a:t>
            </a:r>
          </a:p>
          <a:p>
            <a:r>
              <a:rPr lang="de-DE" dirty="0"/>
              <a:t>PTW-System – Umgang und Bedeutung der Formulare</a:t>
            </a:r>
          </a:p>
          <a:p>
            <a:pPr lvl="1"/>
            <a:r>
              <a:rPr lang="de-DE" dirty="0"/>
              <a:t>WCF, JHA, PTW, LMRA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48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II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Auswahlmatrix für Höhenarbeiten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Baustellensicherung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Handreichung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Gefährdungen durch elektrischen Strom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Arbeitsvorbereitung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Tiefbau- und Kranarbeiten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Arbeiten im Shop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PSA</a:t>
            </a:r>
          </a:p>
        </p:txBody>
      </p:sp>
    </p:spTree>
    <p:extLst>
      <p:ext uri="{BB962C8B-B14F-4D97-AF65-F5344CB8AC3E}">
        <p14:creationId xmlns:p14="http://schemas.microsoft.com/office/powerpoint/2010/main" val="94714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2024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2024 Download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055711"/>
            <a:ext cx="3106455" cy="133676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551247-97B9-5C48-8A50-F72549BFEC82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3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A9B65A-54C6-F348-8D41-25408DF4B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4" name="Grafik 3" descr="Ein Bild, das Text, Website, Software, Webseite enthält.&#10;&#10;Automatisch generierte Beschreibung">
            <a:extLst>
              <a:ext uri="{FF2B5EF4-FFF2-40B4-BE49-F238E27FC236}">
                <a16:creationId xmlns:a16="http://schemas.microsoft.com/office/drawing/2014/main" id="{324568DB-FA47-D617-8360-B3B5696C67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15" t="60232" r="50498" b="14901"/>
          <a:stretch/>
        </p:blipFill>
        <p:spPr>
          <a:xfrm>
            <a:off x="4127326" y="2655517"/>
            <a:ext cx="2311052" cy="15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4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2023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2023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418353-C8CB-F14F-A937-40244AD8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C01A14D-BA57-3040-977D-65E5B86034BF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2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2022 Vorträge Archiv BBS-Sicherheitsschulung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Vorträge Archiv Download 2022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95403A83-40D2-9141-9DA6-13942958B9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3156559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tabLst>
                <a:tab pos="6276975" algn="r"/>
              </a:tabLst>
            </a:pPr>
            <a:r>
              <a:rPr lang="de-DE" altLang="de-DE" dirty="0"/>
              <a:t>Prüfung durch Unterweisenden, ob die rechtlichen Grundlagen zum Zeitpunkt der Erstellung des Vortrages noch aktuell gültig sind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21EE59-4DBC-5F4E-8A20-812B2638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51" y="1045053"/>
            <a:ext cx="3965186" cy="3418103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8A9BF9B-480B-3D46-BB9E-CC1147388C2B}"/>
              </a:ext>
            </a:extLst>
          </p:cNvPr>
          <p:cNvSpPr/>
          <p:nvPr/>
        </p:nvSpPr>
        <p:spPr>
          <a:xfrm>
            <a:off x="7066430" y="2112"/>
            <a:ext cx="20775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http://</a:t>
            </a:r>
            <a:r>
              <a:rPr lang="de-DE" sz="800" dirty="0" err="1">
                <a:solidFill>
                  <a:srgbClr val="233C7D"/>
                </a:solidFill>
                <a:hlinkClick r:id="rId4"/>
              </a:rPr>
              <a:t>schulung.bbs-gt.de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6" name="Grafik 5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8698AB27-F79C-3FF2-66D0-72BC3BD19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52" t="47595" r="45864" b="17968"/>
          <a:stretch/>
        </p:blipFill>
        <p:spPr>
          <a:xfrm>
            <a:off x="4130301" y="2668043"/>
            <a:ext cx="2289288" cy="14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3703"/>
      </p:ext>
    </p:extLst>
  </p:cSld>
  <p:clrMapOvr>
    <a:masterClrMapping/>
  </p:clrMapOvr>
</p:sld>
</file>

<file path=ppt/theme/theme1.xml><?xml version="1.0" encoding="utf-8"?>
<a:theme xmlns:a="http://schemas.openxmlformats.org/drawingml/2006/main" name="Super-Master">
  <a:themeElements>
    <a:clrScheme name="Benutzerdefinier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33C7D"/>
      </a:accent1>
      <a:accent2>
        <a:srgbClr val="5F5F5F"/>
      </a:accent2>
      <a:accent3>
        <a:srgbClr val="FFFFFF"/>
      </a:accent3>
      <a:accent4>
        <a:srgbClr val="000000"/>
      </a:accent4>
      <a:accent5>
        <a:srgbClr val="EB6309"/>
      </a:accent5>
      <a:accent6>
        <a:srgbClr val="2D2D8A"/>
      </a:accent6>
      <a:hlink>
        <a:srgbClr val="233C7D"/>
      </a:hlink>
      <a:folHlink>
        <a:srgbClr val="233C7D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1603</Words>
  <Application>Microsoft Macintosh PowerPoint</Application>
  <PresentationFormat>Bildschirmpräsentation (16:9)</PresentationFormat>
  <Paragraphs>204</Paragraphs>
  <Slides>33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Symbol</vt:lpstr>
      <vt:lpstr>Super-Master</vt:lpstr>
      <vt:lpstr>BBS-Sicherheitsschulung 2024</vt:lpstr>
      <vt:lpstr>Partner der BBS-Schulung</vt:lpstr>
      <vt:lpstr>Rechtliche und sonstige Hinweise</vt:lpstr>
      <vt:lpstr>Vortrag für Einsteiger</vt:lpstr>
      <vt:lpstr>Inhalte I</vt:lpstr>
      <vt:lpstr>Inhalte II</vt:lpstr>
      <vt:lpstr>2024 Vorträge Archiv BBS-Sicherheitsschulung</vt:lpstr>
      <vt:lpstr>2023 Vorträge Archiv BBS-Sicherheitsschulung</vt:lpstr>
      <vt:lpstr>2022 Vorträge Archiv BBS-Sicherheitsschulung</vt:lpstr>
      <vt:lpstr>2021 Vorträge Archiv BBS-Sicherheitsschulung</vt:lpstr>
      <vt:lpstr>2019 Vorträge Archiv BBS-Sicherheitsschulung</vt:lpstr>
      <vt:lpstr>2018 Vorträge Archiv BBS-Sicherheitsschulung</vt:lpstr>
      <vt:lpstr>2017 Vorträge Archiv BBS-Sicherheitsschulung</vt:lpstr>
      <vt:lpstr>Arbeitsschutz und Gefährdungsbeurteilung</vt:lpstr>
      <vt:lpstr>Arbeitsschutz und Gefährdungsbeurteilung</vt:lpstr>
      <vt:lpstr>Tätigkeitstabelle</vt:lpstr>
      <vt:lpstr>Tätigkeitstabelle</vt:lpstr>
      <vt:lpstr>Gefahrenbereiche</vt:lpstr>
      <vt:lpstr>Definition Heißarbeiten bzw. Arbeiten mit  Zünd- und/oder Brandgefahr</vt:lpstr>
      <vt:lpstr>Heißarbeiten, Arbeiten mit Zünd- und/oder Brandgefahr in Gefahrenbereichen</vt:lpstr>
      <vt:lpstr>Gasmessung</vt:lpstr>
      <vt:lpstr>Gasmessung </vt:lpstr>
      <vt:lpstr>Einheitliches BBS PTW-System</vt:lpstr>
      <vt:lpstr>Auswahlmatrix für Höhenarbeiten</vt:lpstr>
      <vt:lpstr>Auswahlmatrix für Höhenarbeiten</vt:lpstr>
      <vt:lpstr>Baustellensicherung </vt:lpstr>
      <vt:lpstr>Handreichung </vt:lpstr>
      <vt:lpstr>Gefährdungen durch elektrischen Strom </vt:lpstr>
      <vt:lpstr>Arbeitsvorbereitung </vt:lpstr>
      <vt:lpstr>Tiefbau- und Kranarbeiten </vt:lpstr>
      <vt:lpstr>Arbeiten im Shop </vt:lpstr>
      <vt:lpstr>Persönliche Schutzausrüstung (PSA) </vt:lpstr>
      <vt:lpstr>Vielen Dank für Ihre Aufmerksamkeit!</vt:lpstr>
    </vt:vector>
  </TitlesOfParts>
  <Company>BBS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Ulrich Loessner</dc:creator>
  <cp:lastModifiedBy>Thomas Uber</cp:lastModifiedBy>
  <cp:revision>375</cp:revision>
  <cp:lastPrinted>2021-10-21T10:26:07Z</cp:lastPrinted>
  <dcterms:created xsi:type="dcterms:W3CDTF">2012-12-10T13:50:12Z</dcterms:created>
  <dcterms:modified xsi:type="dcterms:W3CDTF">2024-08-27T10:04:58Z</dcterms:modified>
</cp:coreProperties>
</file>